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57" r:id="rId2"/>
    <p:sldId id="265" r:id="rId3"/>
    <p:sldId id="266" r:id="rId4"/>
    <p:sldId id="277" r:id="rId5"/>
    <p:sldId id="267" r:id="rId6"/>
    <p:sldId id="268" r:id="rId7"/>
    <p:sldId id="278" r:id="rId8"/>
    <p:sldId id="269" r:id="rId9"/>
    <p:sldId id="270" r:id="rId10"/>
    <p:sldId id="271" r:id="rId11"/>
    <p:sldId id="272" r:id="rId12"/>
    <p:sldId id="273" r:id="rId13"/>
    <p:sldId id="279" r:id="rId14"/>
    <p:sldId id="262" r:id="rId15"/>
    <p:sldId id="27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6496" autoAdjust="0"/>
  </p:normalViewPr>
  <p:slideViewPr>
    <p:cSldViewPr snapToGrid="0">
      <p:cViewPr varScale="1">
        <p:scale>
          <a:sx n="58" d="100"/>
          <a:sy n="58" d="100"/>
        </p:scale>
        <p:origin x="1008" y="36"/>
      </p:cViewPr>
      <p:guideLst/>
    </p:cSldViewPr>
  </p:slideViewPr>
  <p:outlineViewPr>
    <p:cViewPr>
      <p:scale>
        <a:sx n="50" d="100"/>
        <a:sy n="50" d="100"/>
      </p:scale>
      <p:origin x="0" y="0"/>
    </p:cViewPr>
    <p:sldLst>
      <p:sld r:id="rId1" collapse="1"/>
      <p:sld r:id="rId2" collapse="1"/>
      <p:sld r:id="rId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AFF17-0598-4030-A6AD-0B3CBF999B96}" type="datetimeFigureOut">
              <a:rPr lang="it-IT" smtClean="0"/>
              <a:t>13/04/2021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13C61-A252-4D4F-9ACB-3B4142661FAB}" type="slidenum">
              <a:rPr lang="it-IT" smtClean="0"/>
              <a:t>‹N›</a:t>
            </a:fld>
            <a:endParaRPr lang="it-IT"/>
          </a:p>
        </p:txBody>
      </p:sp>
    </p:spTree>
    <p:extLst>
      <p:ext uri="{BB962C8B-B14F-4D97-AF65-F5344CB8AC3E}">
        <p14:creationId xmlns:p14="http://schemas.microsoft.com/office/powerpoint/2010/main" val="208571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A13C61-A252-4D4F-9ACB-3B4142661FAB}" type="slidenum">
              <a:rPr lang="it-IT" smtClean="0"/>
              <a:t>6</a:t>
            </a:fld>
            <a:endParaRPr lang="it-IT"/>
          </a:p>
        </p:txBody>
      </p:sp>
    </p:spTree>
    <p:extLst>
      <p:ext uri="{BB962C8B-B14F-4D97-AF65-F5344CB8AC3E}">
        <p14:creationId xmlns:p14="http://schemas.microsoft.com/office/powerpoint/2010/main" val="299958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A13C61-A252-4D4F-9ACB-3B4142661FAB}" type="slidenum">
              <a:rPr lang="it-IT" smtClean="0"/>
              <a:t>7</a:t>
            </a:fld>
            <a:endParaRPr lang="it-IT"/>
          </a:p>
        </p:txBody>
      </p:sp>
    </p:spTree>
    <p:extLst>
      <p:ext uri="{BB962C8B-B14F-4D97-AF65-F5344CB8AC3E}">
        <p14:creationId xmlns:p14="http://schemas.microsoft.com/office/powerpoint/2010/main" val="371364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A13C61-A252-4D4F-9ACB-3B4142661FAB}" type="slidenum">
              <a:rPr lang="it-IT" smtClean="0"/>
              <a:t>8</a:t>
            </a:fld>
            <a:endParaRPr lang="it-IT"/>
          </a:p>
        </p:txBody>
      </p:sp>
    </p:spTree>
    <p:extLst>
      <p:ext uri="{BB962C8B-B14F-4D97-AF65-F5344CB8AC3E}">
        <p14:creationId xmlns:p14="http://schemas.microsoft.com/office/powerpoint/2010/main" val="56192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A13C61-A252-4D4F-9ACB-3B4142661FAB}" type="slidenum">
              <a:rPr lang="it-IT" smtClean="0"/>
              <a:t>12</a:t>
            </a:fld>
            <a:endParaRPr lang="it-IT"/>
          </a:p>
        </p:txBody>
      </p:sp>
    </p:spTree>
    <p:extLst>
      <p:ext uri="{BB962C8B-B14F-4D97-AF65-F5344CB8AC3E}">
        <p14:creationId xmlns:p14="http://schemas.microsoft.com/office/powerpoint/2010/main" val="203260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FA13C61-A252-4D4F-9ACB-3B4142661FAB}" type="slidenum">
              <a:rPr lang="it-IT" smtClean="0"/>
              <a:t>15</a:t>
            </a:fld>
            <a:endParaRPr lang="it-IT"/>
          </a:p>
        </p:txBody>
      </p:sp>
    </p:spTree>
    <p:extLst>
      <p:ext uri="{BB962C8B-B14F-4D97-AF65-F5344CB8AC3E}">
        <p14:creationId xmlns:p14="http://schemas.microsoft.com/office/powerpoint/2010/main" val="49107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C0239F74-C64F-4061-9D61-33CA7EEC57DF}"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2989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48C982D-2E6F-47F5-9D80-46A74E29C3EA}" type="datetimeFigureOut">
              <a:rPr lang="it-IT" smtClean="0"/>
              <a:t>13/04/2021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0239F74-C64F-4061-9D61-33CA7EEC57DF}" type="slidenum">
              <a:rPr lang="it-IT" smtClean="0"/>
              <a:t>‹N›</a:t>
            </a:fld>
            <a:endParaRPr lang="it-IT"/>
          </a:p>
        </p:txBody>
      </p:sp>
    </p:spTree>
    <p:extLst>
      <p:ext uri="{BB962C8B-B14F-4D97-AF65-F5344CB8AC3E}">
        <p14:creationId xmlns:p14="http://schemas.microsoft.com/office/powerpoint/2010/main" val="17032575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2317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70005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spTree>
    <p:extLst>
      <p:ext uri="{BB962C8B-B14F-4D97-AF65-F5344CB8AC3E}">
        <p14:creationId xmlns:p14="http://schemas.microsoft.com/office/powerpoint/2010/main" val="33822989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3661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130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417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6923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spTree>
    <p:extLst>
      <p:ext uri="{BB962C8B-B14F-4D97-AF65-F5344CB8AC3E}">
        <p14:creationId xmlns:p14="http://schemas.microsoft.com/office/powerpoint/2010/main" val="32003355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48C982D-2E6F-47F5-9D80-46A74E29C3EA}" type="datetimeFigureOut">
              <a:rPr lang="it-IT" smtClean="0"/>
              <a:t>13/04/2021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0239F74-C64F-4061-9D61-33CA7EEC57DF}"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7454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48C982D-2E6F-47F5-9D80-46A74E29C3EA}" type="datetimeFigureOut">
              <a:rPr lang="it-IT" smtClean="0"/>
              <a:t>13/04/2021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0239F74-C64F-4061-9D61-33CA7EEC57DF}" type="slidenum">
              <a:rPr lang="it-IT" smtClean="0"/>
              <a:t>‹N›</a:t>
            </a:fld>
            <a:endParaRPr lang="it-IT"/>
          </a:p>
        </p:txBody>
      </p:sp>
    </p:spTree>
    <p:extLst>
      <p:ext uri="{BB962C8B-B14F-4D97-AF65-F5344CB8AC3E}">
        <p14:creationId xmlns:p14="http://schemas.microsoft.com/office/powerpoint/2010/main" val="1317770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48C982D-2E6F-47F5-9D80-46A74E29C3EA}" type="datetimeFigureOut">
              <a:rPr lang="it-IT" smtClean="0"/>
              <a:t>13/04/2021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0239F74-C64F-4061-9D61-33CA7EEC57DF}"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702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48C982D-2E6F-47F5-9D80-46A74E29C3EA}" type="datetimeFigureOut">
              <a:rPr lang="it-IT" smtClean="0"/>
              <a:t>13/04/2021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0239F74-C64F-4061-9D61-33CA7EEC57DF}"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2353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C982D-2E6F-47F5-9D80-46A74E29C3EA}" type="datetimeFigureOut">
              <a:rPr lang="it-IT" smtClean="0"/>
              <a:t>13/04/2021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0239F74-C64F-4061-9D61-33CA7EEC57DF}" type="slidenum">
              <a:rPr lang="it-IT" smtClean="0"/>
              <a:t>‹N›</a:t>
            </a:fld>
            <a:endParaRPr lang="it-IT"/>
          </a:p>
        </p:txBody>
      </p:sp>
    </p:spTree>
    <p:extLst>
      <p:ext uri="{BB962C8B-B14F-4D97-AF65-F5344CB8AC3E}">
        <p14:creationId xmlns:p14="http://schemas.microsoft.com/office/powerpoint/2010/main" val="17721131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48C982D-2E6F-47F5-9D80-46A74E29C3EA}" type="datetimeFigureOut">
              <a:rPr lang="it-IT" smtClean="0"/>
              <a:t>13/04/2021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0239F74-C64F-4061-9D61-33CA7EEC57DF}"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3286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48C982D-2E6F-47F5-9D80-46A74E29C3EA}" type="datetimeFigureOut">
              <a:rPr lang="it-IT" smtClean="0"/>
              <a:t>13/04/2021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0239F74-C64F-4061-9D61-33CA7EEC57DF}" type="slidenum">
              <a:rPr lang="it-IT" smtClean="0"/>
              <a:t>‹N›</a:t>
            </a:fld>
            <a:endParaRPr lang="it-IT"/>
          </a:p>
        </p:txBody>
      </p:sp>
    </p:spTree>
    <p:extLst>
      <p:ext uri="{BB962C8B-B14F-4D97-AF65-F5344CB8AC3E}">
        <p14:creationId xmlns:p14="http://schemas.microsoft.com/office/powerpoint/2010/main" val="33284002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8C982D-2E6F-47F5-9D80-46A74E29C3EA}" type="datetimeFigureOut">
              <a:rPr lang="it-IT" smtClean="0"/>
              <a:t>13/04/2021</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39F74-C64F-4061-9D61-33CA7EEC57DF}" type="slidenum">
              <a:rPr lang="it-IT" smtClean="0"/>
              <a:t>‹N›</a:t>
            </a:fld>
            <a:endParaRPr lang="it-IT"/>
          </a:p>
        </p:txBody>
      </p:sp>
    </p:spTree>
    <p:extLst>
      <p:ext uri="{BB962C8B-B14F-4D97-AF65-F5344CB8AC3E}">
        <p14:creationId xmlns:p14="http://schemas.microsoft.com/office/powerpoint/2010/main" val="28471147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mp.googl-info.com/108548/1/ipazia.html#article"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pazia">
            <a:hlinkClick r:id="rId2" tooltip="&quot;Ipazia&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106" y="5334535"/>
            <a:ext cx="925830" cy="1346835"/>
          </a:xfrm>
          <a:prstGeom prst="rect">
            <a:avLst/>
          </a:prstGeom>
          <a:noFill/>
          <a:ln>
            <a:noFill/>
          </a:ln>
        </p:spPr>
      </p:pic>
      <p:sp>
        <p:nvSpPr>
          <p:cNvPr id="5" name="CasellaDiTesto 4"/>
          <p:cNvSpPr txBox="1"/>
          <p:nvPr/>
        </p:nvSpPr>
        <p:spPr>
          <a:xfrm>
            <a:off x="7100421" y="6007952"/>
            <a:ext cx="3676650" cy="461665"/>
          </a:xfrm>
          <a:prstGeom prst="rect">
            <a:avLst/>
          </a:prstGeom>
          <a:noFill/>
        </p:spPr>
        <p:txBody>
          <a:bodyPr wrap="square" rtlCol="0">
            <a:spAutoFit/>
          </a:bodyPr>
          <a:lstStyle/>
          <a:p>
            <a:pPr algn="ctr"/>
            <a:r>
              <a:rPr lang="it-IT" sz="2400" b="1" dirty="0">
                <a:latin typeface="Comic Sans MS" panose="030F0702030302020204" pitchFamily="66" charset="0"/>
              </a:rPr>
              <a:t>Libera Roberto II L2</a:t>
            </a:r>
          </a:p>
        </p:txBody>
      </p:sp>
      <p:sp>
        <p:nvSpPr>
          <p:cNvPr id="7" name="CasellaDiTesto 6"/>
          <p:cNvSpPr txBox="1"/>
          <p:nvPr/>
        </p:nvSpPr>
        <p:spPr>
          <a:xfrm>
            <a:off x="1148881" y="1045344"/>
            <a:ext cx="4581111" cy="1619827"/>
          </a:xfrm>
          <a:prstGeom prst="rect">
            <a:avLst/>
          </a:prstGeom>
          <a:noFill/>
        </p:spPr>
        <p:txBody>
          <a:bodyPr wrap="square" rtlCol="0">
            <a:spAutoFit/>
          </a:bodyPr>
          <a:lstStyle/>
          <a:p>
            <a:pPr algn="ctr"/>
            <a:r>
              <a:rPr lang="el-GR" sz="9600" b="1" dirty="0">
                <a:latin typeface="Comic Sans MS" panose="030F0702030302020204" pitchFamily="66" charset="0"/>
              </a:rPr>
              <a:t>Ὑπατία</a:t>
            </a:r>
            <a:endParaRPr lang="it-IT" sz="9600" b="1" dirty="0">
              <a:latin typeface="Comic Sans MS" panose="030F0702030302020204" pitchFamily="66"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371" y="227564"/>
            <a:ext cx="4107769" cy="3406025"/>
          </a:xfrm>
          <a:prstGeom prst="rect">
            <a:avLst/>
          </a:prstGeom>
        </p:spPr>
      </p:pic>
      <p:sp>
        <p:nvSpPr>
          <p:cNvPr id="9" name="AutoShape 2" descr="IPAZIA D'ALESSANDRIA - BIOGRAFI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a:blip r:embed="rId5"/>
          <a:stretch>
            <a:fillRect/>
          </a:stretch>
        </p:blipFill>
        <p:spPr>
          <a:xfrm>
            <a:off x="199556" y="3474795"/>
            <a:ext cx="2567815" cy="3206575"/>
          </a:xfrm>
          <a:prstGeom prst="rect">
            <a:avLst/>
          </a:prstGeom>
        </p:spPr>
      </p:pic>
      <p:pic>
        <p:nvPicPr>
          <p:cNvPr id="11" name="Picture 2" descr="Ipazia da Alessandria: filosofa illuminata e martire della scienz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8871" y="3150945"/>
            <a:ext cx="3872999" cy="218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934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anim calcmode="lin" valueType="num">
                                      <p:cBhvr>
                                        <p:cTn id="40" dur="1000" fill="hold"/>
                                        <p:tgtEl>
                                          <p:spTgt spid="3"/>
                                        </p:tgtEl>
                                        <p:attrNameLst>
                                          <p:attrName>style.rotation</p:attrName>
                                        </p:attrNameLst>
                                      </p:cBhvr>
                                      <p:tavLst>
                                        <p:tav tm="0">
                                          <p:val>
                                            <p:fltVal val="90"/>
                                          </p:val>
                                        </p:tav>
                                        <p:tav tm="100000">
                                          <p:val>
                                            <p:fltVal val="0"/>
                                          </p:val>
                                        </p:tav>
                                      </p:tavLst>
                                    </p:anim>
                                    <p:animEffect transition="in" filter="fade">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33208" y="729599"/>
            <a:ext cx="4261241" cy="1210694"/>
          </a:xfrm>
          <a:prstGeom prst="rect">
            <a:avLst/>
          </a:prstGeom>
          <a:noFill/>
        </p:spPr>
        <p:txBody>
          <a:bodyPr wrap="square" rtlCol="0">
            <a:spAutoFit/>
          </a:bodyPr>
          <a:lstStyle/>
          <a:p>
            <a:pPr algn="ctr"/>
            <a:r>
              <a:rPr lang="it-IT" sz="2400" b="1" dirty="0">
                <a:latin typeface="Comic Sans MS" panose="030F0702030302020204" pitchFamily="66" charset="0"/>
              </a:rPr>
              <a:t>Ma un gruppo di monaci, guidato da Ammonio,  ferì gravemente Oreste</a:t>
            </a:r>
          </a:p>
        </p:txBody>
      </p:sp>
      <p:sp>
        <p:nvSpPr>
          <p:cNvPr id="3" name="CasellaDiTesto 2"/>
          <p:cNvSpPr txBox="1"/>
          <p:nvPr/>
        </p:nvSpPr>
        <p:spPr>
          <a:xfrm>
            <a:off x="7489339" y="3706319"/>
            <a:ext cx="3681581" cy="1200329"/>
          </a:xfrm>
          <a:prstGeom prst="rect">
            <a:avLst/>
          </a:prstGeom>
          <a:noFill/>
        </p:spPr>
        <p:txBody>
          <a:bodyPr wrap="square" rtlCol="0">
            <a:spAutoFit/>
          </a:bodyPr>
          <a:lstStyle/>
          <a:p>
            <a:pPr algn="ctr"/>
            <a:r>
              <a:rPr lang="it-IT" sz="2400" b="1" dirty="0">
                <a:latin typeface="Comic Sans MS" panose="030F0702030302020204" pitchFamily="66" charset="0"/>
              </a:rPr>
              <a:t>Oreste non resse alla provocazione, e lo torturò a morte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79" y="2381622"/>
            <a:ext cx="6066060" cy="3104777"/>
          </a:xfrm>
          <a:prstGeom prst="rect">
            <a:avLst/>
          </a:prstGeom>
        </p:spPr>
      </p:pic>
      <p:pic>
        <p:nvPicPr>
          <p:cNvPr id="7" name="Immagine 6"/>
          <p:cNvPicPr>
            <a:picLocks noChangeAspect="1"/>
          </p:cNvPicPr>
          <p:nvPr/>
        </p:nvPicPr>
        <p:blipFill rotWithShape="1">
          <a:blip r:embed="rId3"/>
          <a:srcRect b="47102"/>
          <a:stretch/>
        </p:blipFill>
        <p:spPr>
          <a:xfrm>
            <a:off x="8269020" y="1024404"/>
            <a:ext cx="2383743" cy="1831777"/>
          </a:xfrm>
          <a:prstGeom prst="rect">
            <a:avLst/>
          </a:prstGeom>
        </p:spPr>
      </p:pic>
    </p:spTree>
    <p:extLst>
      <p:ext uri="{BB962C8B-B14F-4D97-AF65-F5344CB8AC3E}">
        <p14:creationId xmlns:p14="http://schemas.microsoft.com/office/powerpoint/2010/main" val="12092178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19773" y="798610"/>
            <a:ext cx="10603832" cy="461665"/>
          </a:xfrm>
          <a:prstGeom prst="rect">
            <a:avLst/>
          </a:prstGeom>
          <a:noFill/>
        </p:spPr>
        <p:txBody>
          <a:bodyPr wrap="square" rtlCol="0">
            <a:spAutoFit/>
          </a:bodyPr>
          <a:lstStyle/>
          <a:p>
            <a:pPr algn="ctr"/>
            <a:r>
              <a:rPr lang="it-IT" sz="2400" b="1" dirty="0">
                <a:latin typeface="Comic Sans MS" panose="030F0702030302020204" pitchFamily="66" charset="0"/>
              </a:rPr>
              <a:t>Chi fu accusato di questo grave scontro tra Impero e Chiesa?</a:t>
            </a:r>
          </a:p>
        </p:txBody>
      </p:sp>
      <p:sp>
        <p:nvSpPr>
          <p:cNvPr id="3" name="CasellaDiTesto 2"/>
          <p:cNvSpPr txBox="1"/>
          <p:nvPr/>
        </p:nvSpPr>
        <p:spPr>
          <a:xfrm>
            <a:off x="7501311" y="3763306"/>
            <a:ext cx="3922294" cy="1938992"/>
          </a:xfrm>
          <a:prstGeom prst="rect">
            <a:avLst/>
          </a:prstGeom>
          <a:noFill/>
        </p:spPr>
        <p:txBody>
          <a:bodyPr wrap="square" rtlCol="0">
            <a:spAutoFit/>
          </a:bodyPr>
          <a:lstStyle/>
          <a:p>
            <a:pPr algn="ctr"/>
            <a:r>
              <a:rPr lang="it-IT" sz="2400" b="1" dirty="0">
                <a:latin typeface="Comic Sans MS" panose="030F0702030302020204" pitchFamily="66" charset="0"/>
              </a:rPr>
              <a:t>Perché accusata di paganesimo</a:t>
            </a:r>
          </a:p>
          <a:p>
            <a:pPr algn="ctr"/>
            <a:endParaRPr lang="it-IT" sz="2400" b="1" dirty="0">
              <a:latin typeface="Comic Sans MS" panose="030F0702030302020204" pitchFamily="66" charset="0"/>
            </a:endParaRPr>
          </a:p>
          <a:p>
            <a:pPr algn="ctr"/>
            <a:r>
              <a:rPr lang="it-IT" sz="2400" b="1" dirty="0">
                <a:latin typeface="Comic Sans MS" panose="030F0702030302020204" pitchFamily="66" charset="0"/>
              </a:rPr>
              <a:t>Perché accusata di stregoneria</a:t>
            </a:r>
          </a:p>
        </p:txBody>
      </p:sp>
      <p:pic>
        <p:nvPicPr>
          <p:cNvPr id="4" name="Immagine 3" descr="https://staticr1.blastingcdn.com/media/listicle/2019/04/27/b_660xauto/4dd9a420-1b1d-47e0-b7b1-26e4ebf95b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849" y="1873201"/>
            <a:ext cx="5057821" cy="3331029"/>
          </a:xfrm>
          <a:prstGeom prst="rect">
            <a:avLst/>
          </a:prstGeom>
          <a:noFill/>
          <a:ln>
            <a:noFill/>
          </a:ln>
        </p:spPr>
      </p:pic>
      <p:sp>
        <p:nvSpPr>
          <p:cNvPr id="5" name="Rettangolo 4"/>
          <p:cNvSpPr/>
          <p:nvPr/>
        </p:nvSpPr>
        <p:spPr>
          <a:xfrm>
            <a:off x="8330242" y="2414343"/>
            <a:ext cx="1736373" cy="584775"/>
          </a:xfrm>
          <a:prstGeom prst="rect">
            <a:avLst/>
          </a:prstGeom>
        </p:spPr>
        <p:txBody>
          <a:bodyPr wrap="none">
            <a:spAutoFit/>
          </a:bodyPr>
          <a:lstStyle/>
          <a:p>
            <a:pPr algn="ctr"/>
            <a:r>
              <a:rPr lang="it-IT" sz="3200" b="1" dirty="0">
                <a:latin typeface="Comic Sans MS" panose="030F0702030302020204" pitchFamily="66" charset="0"/>
              </a:rPr>
              <a:t>IPAZIA</a:t>
            </a:r>
          </a:p>
        </p:txBody>
      </p:sp>
    </p:spTree>
    <p:extLst>
      <p:ext uri="{BB962C8B-B14F-4D97-AF65-F5344CB8AC3E}">
        <p14:creationId xmlns:p14="http://schemas.microsoft.com/office/powerpoint/2010/main" val="35822473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238" y="1590013"/>
            <a:ext cx="4207366" cy="1963437"/>
          </a:xfrm>
          <a:prstGeom prst="rect">
            <a:avLst/>
          </a:prstGeom>
        </p:spPr>
      </p:pic>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t="11628"/>
          <a:stretch/>
        </p:blipFill>
        <p:spPr>
          <a:xfrm>
            <a:off x="8312761" y="3768050"/>
            <a:ext cx="1619250" cy="2348485"/>
          </a:xfrm>
          <a:prstGeom prst="rect">
            <a:avLst/>
          </a:prstGeom>
        </p:spPr>
      </p:pic>
      <p:pic>
        <p:nvPicPr>
          <p:cNvPr id="5" name="Immagine 4"/>
          <p:cNvPicPr>
            <a:picLocks noChangeAspect="1"/>
          </p:cNvPicPr>
          <p:nvPr/>
        </p:nvPicPr>
        <p:blipFill rotWithShape="1">
          <a:blip r:embed="rId5" cstate="print">
            <a:extLst>
              <a:ext uri="{28A0092B-C50C-407E-A947-70E740481C1C}">
                <a14:useLocalDpi xmlns:a14="http://schemas.microsoft.com/office/drawing/2010/main" val="0"/>
              </a:ext>
            </a:extLst>
          </a:blip>
          <a:srcRect r="44728"/>
          <a:stretch/>
        </p:blipFill>
        <p:spPr>
          <a:xfrm>
            <a:off x="5205189" y="895975"/>
            <a:ext cx="1462311" cy="3048000"/>
          </a:xfrm>
          <a:prstGeom prst="rect">
            <a:avLst/>
          </a:prstGeom>
        </p:spPr>
      </p:pic>
      <p:pic>
        <p:nvPicPr>
          <p:cNvPr id="7" name="Immagine 6"/>
          <p:cNvPicPr>
            <a:picLocks noChangeAspect="1"/>
          </p:cNvPicPr>
          <p:nvPr/>
        </p:nvPicPr>
        <p:blipFill rotWithShape="1">
          <a:blip r:embed="rId6"/>
          <a:srcRect l="29273" t="24387" r="9637" b="953"/>
          <a:stretch/>
        </p:blipFill>
        <p:spPr>
          <a:xfrm flipH="1">
            <a:off x="1217952" y="3637367"/>
            <a:ext cx="3103508" cy="2609850"/>
          </a:xfrm>
          <a:prstGeom prst="rect">
            <a:avLst/>
          </a:prstGeom>
        </p:spPr>
      </p:pic>
      <p:sp>
        <p:nvSpPr>
          <p:cNvPr id="8" name="CasellaDiTesto 7"/>
          <p:cNvSpPr txBox="1"/>
          <p:nvPr/>
        </p:nvSpPr>
        <p:spPr>
          <a:xfrm>
            <a:off x="1217952" y="2806370"/>
            <a:ext cx="3103508" cy="830997"/>
          </a:xfrm>
          <a:prstGeom prst="rect">
            <a:avLst/>
          </a:prstGeom>
          <a:noFill/>
        </p:spPr>
        <p:txBody>
          <a:bodyPr wrap="square" rtlCol="0">
            <a:spAutoFit/>
          </a:bodyPr>
          <a:lstStyle/>
          <a:p>
            <a:pPr algn="ctr"/>
            <a:r>
              <a:rPr lang="it-IT" sz="2400" b="1" dirty="0">
                <a:latin typeface="Comic Sans MS" panose="030F0702030302020204" pitchFamily="66" charset="0"/>
              </a:rPr>
              <a:t>Le tesero un’imboscata</a:t>
            </a:r>
          </a:p>
        </p:txBody>
      </p:sp>
      <p:sp>
        <p:nvSpPr>
          <p:cNvPr id="9" name="CasellaDiTesto 8"/>
          <p:cNvSpPr txBox="1"/>
          <p:nvPr/>
        </p:nvSpPr>
        <p:spPr>
          <a:xfrm>
            <a:off x="4934324" y="4396531"/>
            <a:ext cx="2883796" cy="1569660"/>
          </a:xfrm>
          <a:prstGeom prst="rect">
            <a:avLst/>
          </a:prstGeom>
          <a:noFill/>
        </p:spPr>
        <p:txBody>
          <a:bodyPr wrap="square" rtlCol="0">
            <a:spAutoFit/>
          </a:bodyPr>
          <a:lstStyle/>
          <a:p>
            <a:pPr algn="ctr"/>
            <a:r>
              <a:rPr lang="it-IT" sz="2400" b="1" dirty="0">
                <a:latin typeface="Comic Sans MS" panose="030F0702030302020204" pitchFamily="66" charset="0"/>
              </a:rPr>
              <a:t>Fu trascinata in una chiesa, spogliata e lapidata</a:t>
            </a:r>
          </a:p>
        </p:txBody>
      </p:sp>
      <p:sp>
        <p:nvSpPr>
          <p:cNvPr id="10" name="CasellaDiTesto 9"/>
          <p:cNvSpPr txBox="1"/>
          <p:nvPr/>
        </p:nvSpPr>
        <p:spPr>
          <a:xfrm>
            <a:off x="7460238" y="651716"/>
            <a:ext cx="3903608" cy="830997"/>
          </a:xfrm>
          <a:prstGeom prst="rect">
            <a:avLst/>
          </a:prstGeom>
          <a:noFill/>
        </p:spPr>
        <p:txBody>
          <a:bodyPr wrap="square" rtlCol="0">
            <a:spAutoFit/>
          </a:bodyPr>
          <a:lstStyle/>
          <a:p>
            <a:pPr algn="ctr"/>
            <a:r>
              <a:rPr lang="it-IT" sz="2400" b="1" dirty="0">
                <a:latin typeface="Comic Sans MS" panose="030F0702030302020204" pitchFamily="66" charset="0"/>
              </a:rPr>
              <a:t>Tagliata a brandelli e incenerita</a:t>
            </a:r>
          </a:p>
        </p:txBody>
      </p:sp>
      <p:pic>
        <p:nvPicPr>
          <p:cNvPr id="11" name="Immagine 10"/>
          <p:cNvPicPr>
            <a:picLocks noChangeAspect="1"/>
          </p:cNvPicPr>
          <p:nvPr/>
        </p:nvPicPr>
        <p:blipFill>
          <a:blip r:embed="rId7"/>
          <a:stretch>
            <a:fillRect/>
          </a:stretch>
        </p:blipFill>
        <p:spPr>
          <a:xfrm>
            <a:off x="1285335" y="594008"/>
            <a:ext cx="3127116" cy="2188462"/>
          </a:xfrm>
          <a:prstGeom prst="rect">
            <a:avLst/>
          </a:prstGeom>
        </p:spPr>
      </p:pic>
    </p:spTree>
    <p:extLst>
      <p:ext uri="{BB962C8B-B14F-4D97-AF65-F5344CB8AC3E}">
        <p14:creationId xmlns:p14="http://schemas.microsoft.com/office/powerpoint/2010/main" val="42543173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fltVal val="0"/>
                                          </p:val>
                                        </p:tav>
                                        <p:tav tm="100000">
                                          <p:val>
                                            <p:strVal val="#ppt_w"/>
                                          </p:val>
                                        </p:tav>
                                      </p:tavLst>
                                    </p:anim>
                                    <p:anim calcmode="lin" valueType="num">
                                      <p:cBhvr>
                                        <p:cTn id="57" dur="1000" fill="hold"/>
                                        <p:tgtEl>
                                          <p:spTgt spid="2"/>
                                        </p:tgtEl>
                                        <p:attrNameLst>
                                          <p:attrName>ppt_h</p:attrName>
                                        </p:attrNameLst>
                                      </p:cBhvr>
                                      <p:tavLst>
                                        <p:tav tm="0">
                                          <p:val>
                                            <p:fltVal val="0"/>
                                          </p:val>
                                        </p:tav>
                                        <p:tav tm="100000">
                                          <p:val>
                                            <p:strVal val="#ppt_h"/>
                                          </p:val>
                                        </p:tav>
                                      </p:tavLst>
                                    </p:anim>
                                    <p:animEffect transition="in" filter="fade">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06499" y="1721048"/>
            <a:ext cx="5537964" cy="1938992"/>
          </a:xfrm>
          <a:prstGeom prst="rect">
            <a:avLst/>
          </a:prstGeom>
          <a:noFill/>
        </p:spPr>
        <p:txBody>
          <a:bodyPr wrap="square" rtlCol="0">
            <a:spAutoFit/>
          </a:bodyPr>
          <a:lstStyle/>
          <a:p>
            <a:pPr algn="ctr"/>
            <a:r>
              <a:rPr lang="it-IT" sz="2400" b="1" dirty="0">
                <a:latin typeface="Comic Sans MS" panose="030F0702030302020204" pitchFamily="66" charset="0"/>
              </a:rPr>
              <a:t>In seguito a questo martirio, Alessandria perse non solo una grande mente, ma perse anche molti altri studiosi, che decisero di </a:t>
            </a:r>
            <a:r>
              <a:rPr lang="it-IT" sz="2400" b="1" dirty="0" err="1">
                <a:latin typeface="Comic Sans MS" panose="030F0702030302020204" pitchFamily="66" charset="0"/>
              </a:rPr>
              <a:t>allontanaronsi</a:t>
            </a:r>
            <a:r>
              <a:rPr lang="it-IT" sz="2400" b="1" dirty="0">
                <a:latin typeface="Comic Sans MS" panose="030F0702030302020204" pitchFamily="66" charset="0"/>
              </a:rPr>
              <a:t> dalla città.</a:t>
            </a:r>
          </a:p>
        </p:txBody>
      </p:sp>
      <p:sp>
        <p:nvSpPr>
          <p:cNvPr id="5" name="Rettangolo 4"/>
          <p:cNvSpPr/>
          <p:nvPr/>
        </p:nvSpPr>
        <p:spPr>
          <a:xfrm>
            <a:off x="2974092" y="4934635"/>
            <a:ext cx="6096000" cy="830997"/>
          </a:xfrm>
          <a:prstGeom prst="rect">
            <a:avLst/>
          </a:prstGeom>
        </p:spPr>
        <p:txBody>
          <a:bodyPr>
            <a:spAutoFit/>
          </a:bodyPr>
          <a:lstStyle/>
          <a:p>
            <a:pPr algn="ctr"/>
            <a:r>
              <a:rPr lang="it-IT" sz="2400" b="1" dirty="0">
                <a:latin typeface="Comic Sans MS" panose="030F0702030302020204" pitchFamily="66" charset="0"/>
              </a:rPr>
              <a:t>Alessandria d’Egitto perse il suo record di centro culturale</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054" y="1376182"/>
            <a:ext cx="3740076" cy="2736489"/>
          </a:xfrm>
          <a:prstGeom prst="rect">
            <a:avLst/>
          </a:prstGeom>
        </p:spPr>
      </p:pic>
    </p:spTree>
    <p:extLst>
      <p:ext uri="{BB962C8B-B14F-4D97-AF65-F5344CB8AC3E}">
        <p14:creationId xmlns:p14="http://schemas.microsoft.com/office/powerpoint/2010/main" val="33957677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48370" y="4561163"/>
            <a:ext cx="6370320" cy="1200329"/>
          </a:xfrm>
          <a:prstGeom prst="rect">
            <a:avLst/>
          </a:prstGeom>
          <a:noFill/>
        </p:spPr>
        <p:txBody>
          <a:bodyPr wrap="square" rtlCol="0">
            <a:spAutoFit/>
          </a:bodyPr>
          <a:lstStyle/>
          <a:p>
            <a:pPr algn="ctr"/>
            <a:r>
              <a:rPr lang="it-IT" sz="2400" b="1" dirty="0" err="1">
                <a:solidFill>
                  <a:schemeClr val="tx1">
                    <a:lumMod val="95000"/>
                    <a:lumOff val="5000"/>
                  </a:schemeClr>
                </a:solidFill>
                <a:latin typeface="Comic Sans MS" panose="030F0702030302020204" pitchFamily="66" charset="0"/>
              </a:rPr>
              <a:t>Ipazia</a:t>
            </a:r>
            <a:r>
              <a:rPr lang="it-IT" sz="2400" b="1" dirty="0">
                <a:solidFill>
                  <a:schemeClr val="tx1">
                    <a:lumMod val="95000"/>
                    <a:lumOff val="5000"/>
                  </a:schemeClr>
                </a:solidFill>
                <a:latin typeface="Comic Sans MS" panose="030F0702030302020204" pitchFamily="66" charset="0"/>
              </a:rPr>
              <a:t> è stata soggetto di rappresentazioni teatrali, libri storici, romanzi, film e affreschi</a:t>
            </a:r>
          </a:p>
        </p:txBody>
      </p:sp>
      <p:pic>
        <p:nvPicPr>
          <p:cNvPr id="4" name="Immagine 3"/>
          <p:cNvPicPr>
            <a:picLocks noChangeAspect="1"/>
          </p:cNvPicPr>
          <p:nvPr/>
        </p:nvPicPr>
        <p:blipFill>
          <a:blip r:embed="rId2"/>
          <a:stretch>
            <a:fillRect/>
          </a:stretch>
        </p:blipFill>
        <p:spPr>
          <a:xfrm>
            <a:off x="983433" y="736334"/>
            <a:ext cx="5163169" cy="3076984"/>
          </a:xfrm>
          <a:prstGeom prst="rect">
            <a:avLst/>
          </a:prstGeom>
        </p:spPr>
      </p:pic>
      <p:pic>
        <p:nvPicPr>
          <p:cNvPr id="5" name="Immagine 4"/>
          <p:cNvPicPr>
            <a:picLocks noChangeAspect="1"/>
          </p:cNvPicPr>
          <p:nvPr/>
        </p:nvPicPr>
        <p:blipFill>
          <a:blip r:embed="rId3"/>
          <a:stretch>
            <a:fillRect/>
          </a:stretch>
        </p:blipFill>
        <p:spPr>
          <a:xfrm>
            <a:off x="6416843" y="736334"/>
            <a:ext cx="4700050" cy="3133366"/>
          </a:xfrm>
          <a:prstGeom prst="rect">
            <a:avLst/>
          </a:prstGeom>
        </p:spPr>
      </p:pic>
      <p:pic>
        <p:nvPicPr>
          <p:cNvPr id="6" name="Immagine 5"/>
          <p:cNvPicPr>
            <a:picLocks noChangeAspect="1"/>
          </p:cNvPicPr>
          <p:nvPr/>
        </p:nvPicPr>
        <p:blipFill rotWithShape="1">
          <a:blip r:embed="rId4"/>
          <a:srcRect b="15870"/>
          <a:stretch/>
        </p:blipFill>
        <p:spPr>
          <a:xfrm>
            <a:off x="2689148" y="3994619"/>
            <a:ext cx="1751740" cy="2333418"/>
          </a:xfrm>
          <a:prstGeom prst="rect">
            <a:avLst/>
          </a:prstGeom>
        </p:spPr>
      </p:pic>
    </p:spTree>
    <p:extLst>
      <p:ext uri="{BB962C8B-B14F-4D97-AF65-F5344CB8AC3E}">
        <p14:creationId xmlns:p14="http://schemas.microsoft.com/office/powerpoint/2010/main" val="9006346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7217"/>
          <a:stretch/>
        </p:blipFill>
        <p:spPr>
          <a:xfrm>
            <a:off x="5757593" y="804900"/>
            <a:ext cx="5437414" cy="3323492"/>
          </a:xfrm>
          <a:prstGeom prst="rect">
            <a:avLst/>
          </a:prstGeom>
        </p:spPr>
      </p:pic>
      <p:sp>
        <p:nvSpPr>
          <p:cNvPr id="4" name="Rettangolo 3"/>
          <p:cNvSpPr/>
          <p:nvPr/>
        </p:nvSpPr>
        <p:spPr>
          <a:xfrm>
            <a:off x="621542" y="460947"/>
            <a:ext cx="4558202" cy="5017271"/>
          </a:xfrm>
          <a:prstGeom prst="rect">
            <a:avLst/>
          </a:prstGeom>
        </p:spPr>
        <p:txBody>
          <a:bodyPr wrap="square">
            <a:spAutoFit/>
          </a:bodyPr>
          <a:lstStyle/>
          <a:p>
            <a:pPr algn="ctr">
              <a:lnSpc>
                <a:spcPct val="107000"/>
              </a:lnSpc>
              <a:spcAft>
                <a:spcPts val="800"/>
              </a:spcAft>
            </a:pPr>
            <a:r>
              <a:rPr lang="it-IT" sz="2100" b="1" dirty="0" err="1">
                <a:latin typeface="Comic Sans MS" panose="030F0702030302020204" pitchFamily="66" charset="0"/>
                <a:ea typeface="Calibri" panose="020F0502020204030204" pitchFamily="34" charset="0"/>
                <a:cs typeface="Times New Roman" panose="02020603050405020304" pitchFamily="18" charset="0"/>
              </a:rPr>
              <a:t>Ipazia</a:t>
            </a:r>
            <a:r>
              <a:rPr lang="it-IT" sz="2100" b="1" dirty="0">
                <a:latin typeface="Comic Sans MS" panose="030F0702030302020204" pitchFamily="66" charset="0"/>
                <a:ea typeface="Calibri" panose="020F0502020204030204" pitchFamily="34" charset="0"/>
                <a:cs typeface="Times New Roman" panose="02020603050405020304" pitchFamily="18" charset="0"/>
              </a:rPr>
              <a:t> rappresenta la prima donna, morta per essere “colpevole” della propria indipendenza ed emancipazione da un mondo maschile. Una martire che ha pagato con la propria vita la passione per le scienze e l’amore per la libertà.</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2100" b="1" dirty="0">
                <a:latin typeface="Comic Sans MS" panose="030F0702030302020204" pitchFamily="66" charset="0"/>
                <a:ea typeface="Calibri" panose="020F0502020204030204" pitchFamily="34" charset="0"/>
                <a:cs typeface="Times New Roman" panose="02020603050405020304" pitchFamily="18" charset="0"/>
              </a:rPr>
              <a:t>Ci ha insegnato che gli uomini, di qualsiasi credo religioso siano e qualsiasi autorità abbiano, non possono usare violenza e strumentalizzare un Dio ai fini propri, personali. </a:t>
            </a:r>
          </a:p>
        </p:txBody>
      </p:sp>
      <p:sp>
        <p:nvSpPr>
          <p:cNvPr id="9" name="Rettangolo 8"/>
          <p:cNvSpPr/>
          <p:nvPr/>
        </p:nvSpPr>
        <p:spPr>
          <a:xfrm>
            <a:off x="5179744" y="4376093"/>
            <a:ext cx="6512569" cy="1110882"/>
          </a:xfrm>
          <a:prstGeom prst="rect">
            <a:avLst/>
          </a:prstGeom>
        </p:spPr>
        <p:txBody>
          <a:bodyPr wrap="square">
            <a:spAutoFit/>
          </a:bodyPr>
          <a:lstStyle/>
          <a:p>
            <a:pPr algn="ctr">
              <a:lnSpc>
                <a:spcPct val="107000"/>
              </a:lnSpc>
              <a:spcAft>
                <a:spcPts val="800"/>
              </a:spcAft>
            </a:pPr>
            <a:r>
              <a:rPr lang="it-IT" sz="2100" b="1" dirty="0">
                <a:latin typeface="Comic Sans MS" panose="030F0702030302020204" pitchFamily="66" charset="0"/>
                <a:ea typeface="Calibri" panose="020F0502020204030204" pitchFamily="34" charset="0"/>
                <a:cs typeface="Times New Roman" panose="02020603050405020304" pitchFamily="18" charset="0"/>
              </a:rPr>
              <a:t>Spesso, la storia ‘femminile’, non viene molto narrata, ma ci sono figure femminili importanti che hanno davvero fatto la storia.</a:t>
            </a:r>
          </a:p>
        </p:txBody>
      </p:sp>
    </p:spTree>
    <p:extLst>
      <p:ext uri="{BB962C8B-B14F-4D97-AF65-F5344CB8AC3E}">
        <p14:creationId xmlns:p14="http://schemas.microsoft.com/office/powerpoint/2010/main" val="18355962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74372" y="598093"/>
            <a:ext cx="3663002" cy="1200329"/>
          </a:xfrm>
          <a:prstGeom prst="rect">
            <a:avLst/>
          </a:prstGeom>
          <a:noFill/>
        </p:spPr>
        <p:txBody>
          <a:bodyPr wrap="square" rtlCol="0">
            <a:spAutoFit/>
          </a:bodyPr>
          <a:lstStyle/>
          <a:p>
            <a:pPr algn="ctr"/>
            <a:r>
              <a:rPr lang="it-IT" sz="2400" b="1" dirty="0" err="1">
                <a:latin typeface="Comic Sans MS" panose="030F0702030302020204" pitchFamily="66" charset="0"/>
              </a:rPr>
              <a:t>Ipazia</a:t>
            </a:r>
            <a:r>
              <a:rPr lang="it-IT" sz="2400" b="1" dirty="0">
                <a:latin typeface="Comic Sans MS" panose="030F0702030302020204" pitchFamily="66" charset="0"/>
              </a:rPr>
              <a:t> nasce </a:t>
            </a:r>
          </a:p>
          <a:p>
            <a:pPr algn="ctr"/>
            <a:r>
              <a:rPr lang="it-IT" sz="2400" b="1" dirty="0">
                <a:latin typeface="Comic Sans MS" panose="030F0702030302020204" pitchFamily="66" charset="0"/>
              </a:rPr>
              <a:t>ad Alessandria d’Egitto</a:t>
            </a:r>
          </a:p>
          <a:p>
            <a:pPr algn="ctr"/>
            <a:r>
              <a:rPr lang="it-IT" sz="2400" b="1" dirty="0">
                <a:latin typeface="Comic Sans MS" panose="030F0702030302020204" pitchFamily="66" charset="0"/>
              </a:rPr>
              <a:t>fra il 350 e il 370</a:t>
            </a:r>
          </a:p>
        </p:txBody>
      </p:sp>
      <p:sp>
        <p:nvSpPr>
          <p:cNvPr id="3" name="CasellaDiTesto 2"/>
          <p:cNvSpPr txBox="1"/>
          <p:nvPr/>
        </p:nvSpPr>
        <p:spPr>
          <a:xfrm>
            <a:off x="6165522" y="575011"/>
            <a:ext cx="2188027" cy="1938992"/>
          </a:xfrm>
          <a:prstGeom prst="rect">
            <a:avLst/>
          </a:prstGeom>
          <a:noFill/>
        </p:spPr>
        <p:txBody>
          <a:bodyPr wrap="square" rtlCol="0">
            <a:spAutoFit/>
          </a:bodyPr>
          <a:lstStyle/>
          <a:p>
            <a:pPr algn="ctr"/>
            <a:r>
              <a:rPr lang="it-IT" sz="2400" b="1" dirty="0">
                <a:latin typeface="Comic Sans MS" panose="030F0702030302020204" pitchFamily="66" charset="0"/>
              </a:rPr>
              <a:t>Madre ignota</a:t>
            </a:r>
          </a:p>
          <a:p>
            <a:pPr algn="ctr"/>
            <a:r>
              <a:rPr lang="it-IT" sz="2400" b="1" dirty="0">
                <a:latin typeface="Comic Sans MS" panose="030F0702030302020204" pitchFamily="66" charset="0"/>
              </a:rPr>
              <a:t>Padre: </a:t>
            </a:r>
            <a:r>
              <a:rPr lang="it-IT" sz="2400" b="1" dirty="0" err="1">
                <a:latin typeface="Comic Sans MS" panose="030F0702030302020204" pitchFamily="66" charset="0"/>
              </a:rPr>
              <a:t>Teone</a:t>
            </a:r>
            <a:r>
              <a:rPr lang="it-IT" sz="2400" b="1" dirty="0">
                <a:latin typeface="Comic Sans MS" panose="030F0702030302020204" pitchFamily="66" charset="0"/>
              </a:rPr>
              <a:t> (illustre matematico e astronomo)</a:t>
            </a:r>
          </a:p>
        </p:txBody>
      </p:sp>
      <p:sp>
        <p:nvSpPr>
          <p:cNvPr id="4" name="CasellaDiTesto 3"/>
          <p:cNvSpPr txBox="1"/>
          <p:nvPr/>
        </p:nvSpPr>
        <p:spPr>
          <a:xfrm>
            <a:off x="627229" y="4542144"/>
            <a:ext cx="3497180" cy="1569660"/>
          </a:xfrm>
          <a:prstGeom prst="rect">
            <a:avLst/>
          </a:prstGeom>
          <a:noFill/>
        </p:spPr>
        <p:txBody>
          <a:bodyPr wrap="square" rtlCol="0">
            <a:spAutoFit/>
          </a:bodyPr>
          <a:lstStyle/>
          <a:p>
            <a:pPr algn="ctr"/>
            <a:r>
              <a:rPr lang="it-IT" sz="2400" b="1" dirty="0">
                <a:latin typeface="Comic Sans MS" panose="030F0702030302020204" pitchFamily="66" charset="0"/>
              </a:rPr>
              <a:t>Alessandria faceva parte della provincia egiziana dell’Impero Romano d’Oriente</a:t>
            </a:r>
          </a:p>
        </p:txBody>
      </p:sp>
      <p:sp>
        <p:nvSpPr>
          <p:cNvPr id="5" name="CasellaDiTesto 4"/>
          <p:cNvSpPr txBox="1"/>
          <p:nvPr/>
        </p:nvSpPr>
        <p:spPr>
          <a:xfrm>
            <a:off x="8422991" y="4183109"/>
            <a:ext cx="3199333" cy="1569660"/>
          </a:xfrm>
          <a:prstGeom prst="rect">
            <a:avLst/>
          </a:prstGeom>
          <a:noFill/>
        </p:spPr>
        <p:txBody>
          <a:bodyPr wrap="square" rtlCol="0">
            <a:spAutoFit/>
          </a:bodyPr>
          <a:lstStyle/>
          <a:p>
            <a:pPr algn="ctr"/>
            <a:r>
              <a:rPr lang="it-IT" sz="2400" b="1" dirty="0">
                <a:latin typeface="Comic Sans MS" panose="030F0702030302020204" pitchFamily="66" charset="0"/>
              </a:rPr>
              <a:t>Era un centro intellettuale molto quotato</a:t>
            </a:r>
          </a:p>
          <a:p>
            <a:pPr algn="ctr"/>
            <a:r>
              <a:rPr lang="it-IT" sz="2400" b="1" dirty="0">
                <a:latin typeface="Comic Sans MS" panose="030F0702030302020204" pitchFamily="66" charset="0"/>
              </a:rPr>
              <a:t>(biblioteca, musei)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822" y="607808"/>
            <a:ext cx="1387025" cy="1906195"/>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482" y="4065322"/>
            <a:ext cx="3654432" cy="2046482"/>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225" y="1135821"/>
            <a:ext cx="3318130" cy="2041926"/>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835" y="2077243"/>
            <a:ext cx="3049968" cy="2201008"/>
          </a:xfrm>
          <a:prstGeom prst="rect">
            <a:avLst/>
          </a:prstGeom>
        </p:spPr>
      </p:pic>
      <p:sp>
        <p:nvSpPr>
          <p:cNvPr id="12" name="Rettangolo 11"/>
          <p:cNvSpPr/>
          <p:nvPr/>
        </p:nvSpPr>
        <p:spPr>
          <a:xfrm>
            <a:off x="4241832" y="2876791"/>
            <a:ext cx="3905363" cy="830997"/>
          </a:xfrm>
          <a:prstGeom prst="rect">
            <a:avLst/>
          </a:prstGeom>
        </p:spPr>
        <p:txBody>
          <a:bodyPr wrap="square">
            <a:spAutoFit/>
          </a:bodyPr>
          <a:lstStyle/>
          <a:p>
            <a:pPr algn="ctr"/>
            <a:r>
              <a:rPr lang="it-IT" sz="2400" b="1" dirty="0">
                <a:solidFill>
                  <a:schemeClr val="tx1">
                    <a:lumMod val="95000"/>
                    <a:lumOff val="5000"/>
                  </a:schemeClr>
                </a:solidFill>
                <a:latin typeface="Comic Sans MS" panose="030F0702030302020204" pitchFamily="66" charset="0"/>
              </a:rPr>
              <a:t>non si sa molto sulle sue caratteristiche fisiche</a:t>
            </a:r>
          </a:p>
        </p:txBody>
      </p:sp>
    </p:spTree>
    <p:extLst>
      <p:ext uri="{BB962C8B-B14F-4D97-AF65-F5344CB8AC3E}">
        <p14:creationId xmlns:p14="http://schemas.microsoft.com/office/powerpoint/2010/main" val="5913335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709464" y="4059969"/>
            <a:ext cx="4674908" cy="1569660"/>
          </a:xfrm>
          <a:prstGeom prst="rect">
            <a:avLst/>
          </a:prstGeom>
          <a:noFill/>
        </p:spPr>
        <p:txBody>
          <a:bodyPr wrap="square" rtlCol="0">
            <a:spAutoFit/>
          </a:bodyPr>
          <a:lstStyle/>
          <a:p>
            <a:pPr algn="ctr"/>
            <a:r>
              <a:rPr lang="it-IT" sz="2400" b="1" dirty="0">
                <a:latin typeface="Comic Sans MS" panose="030F0702030302020204" pitchFamily="66" charset="0"/>
              </a:rPr>
              <a:t>Studiosa di astronomia: fu un’anticipatrice del sistema copernicano e contestatrice del sistema tolemaico</a:t>
            </a:r>
          </a:p>
        </p:txBody>
      </p:sp>
      <p:sp>
        <p:nvSpPr>
          <p:cNvPr id="6" name="CasellaDiTesto 5"/>
          <p:cNvSpPr txBox="1"/>
          <p:nvPr/>
        </p:nvSpPr>
        <p:spPr>
          <a:xfrm>
            <a:off x="690452" y="3897951"/>
            <a:ext cx="2795825" cy="2308324"/>
          </a:xfrm>
          <a:prstGeom prst="rect">
            <a:avLst/>
          </a:prstGeom>
          <a:noFill/>
        </p:spPr>
        <p:txBody>
          <a:bodyPr wrap="square" rtlCol="0">
            <a:spAutoFit/>
          </a:bodyPr>
          <a:lstStyle/>
          <a:p>
            <a:pPr algn="ctr"/>
            <a:r>
              <a:rPr lang="it-IT" sz="2400" b="1" dirty="0">
                <a:latin typeface="Comic Sans MS" panose="030F0702030302020204" pitchFamily="66" charset="0"/>
              </a:rPr>
              <a:t>Realizzò strumenti utilissimi, come l’astrolabio, l’idroscopio e l’aerometro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486" y="3897951"/>
            <a:ext cx="2133600" cy="2133600"/>
          </a:xfrm>
          <a:prstGeom prst="rect">
            <a:avLst/>
          </a:prstGeom>
        </p:spPr>
      </p:pic>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r="56328" b="-13030"/>
          <a:stretch/>
        </p:blipFill>
        <p:spPr>
          <a:xfrm>
            <a:off x="4805827" y="1242357"/>
            <a:ext cx="2609850" cy="2451319"/>
          </a:xfrm>
          <a:prstGeom prst="rect">
            <a:avLst/>
          </a:prstGeom>
        </p:spPr>
      </p:pic>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56256" b="1035"/>
          <a:stretch/>
        </p:blipFill>
        <p:spPr>
          <a:xfrm>
            <a:off x="8156421" y="1235407"/>
            <a:ext cx="2661330" cy="2185025"/>
          </a:xfrm>
          <a:prstGeom prst="rect">
            <a:avLst/>
          </a:prstGeom>
        </p:spPr>
      </p:pic>
      <p:pic>
        <p:nvPicPr>
          <p:cNvPr id="13" name="Immagine 12"/>
          <p:cNvPicPr>
            <a:picLocks noChangeAspect="1"/>
          </p:cNvPicPr>
          <p:nvPr/>
        </p:nvPicPr>
        <p:blipFill rotWithShape="1">
          <a:blip r:embed="rId4">
            <a:extLst>
              <a:ext uri="{28A0092B-C50C-407E-A947-70E740481C1C}">
                <a14:useLocalDpi xmlns:a14="http://schemas.microsoft.com/office/drawing/2010/main" val="0"/>
              </a:ext>
            </a:extLst>
          </a:blip>
          <a:srcRect l="28151" r="6506"/>
          <a:stretch/>
        </p:blipFill>
        <p:spPr>
          <a:xfrm>
            <a:off x="922570" y="713423"/>
            <a:ext cx="3131538" cy="3041988"/>
          </a:xfrm>
          <a:prstGeom prst="rect">
            <a:avLst/>
          </a:prstGeom>
        </p:spPr>
      </p:pic>
      <p:sp>
        <p:nvSpPr>
          <p:cNvPr id="14" name="CasellaDiTesto 13"/>
          <p:cNvSpPr txBox="1"/>
          <p:nvPr/>
        </p:nvSpPr>
        <p:spPr>
          <a:xfrm>
            <a:off x="4256871" y="628498"/>
            <a:ext cx="6560880" cy="461665"/>
          </a:xfrm>
          <a:prstGeom prst="rect">
            <a:avLst/>
          </a:prstGeom>
          <a:noFill/>
        </p:spPr>
        <p:txBody>
          <a:bodyPr wrap="square" rtlCol="0">
            <a:spAutoFit/>
          </a:bodyPr>
          <a:lstStyle/>
          <a:p>
            <a:pPr algn="ctr"/>
            <a:r>
              <a:rPr lang="it-IT" sz="2400" b="1" dirty="0">
                <a:latin typeface="Comic Sans MS" panose="030F0702030302020204" pitchFamily="66" charset="0"/>
              </a:rPr>
              <a:t>Il suo primo maestro, fu proprio suo padre</a:t>
            </a:r>
          </a:p>
        </p:txBody>
      </p:sp>
    </p:spTree>
    <p:extLst>
      <p:ext uri="{BB962C8B-B14F-4D97-AF65-F5344CB8AC3E}">
        <p14:creationId xmlns:p14="http://schemas.microsoft.com/office/powerpoint/2010/main" val="4663775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7">
                                          <p:stCondLst>
                                            <p:cond delay="0"/>
                                          </p:stCondLst>
                                        </p:cTn>
                                        <p:tgtEl>
                                          <p:spTgt spid="14"/>
                                        </p:tgtEl>
                                      </p:cBhvr>
                                    </p:animEffect>
                                    <p:anim calcmode="lin" valueType="num">
                                      <p:cBhvr>
                                        <p:cTn id="8" dur="159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14"/>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14"/>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14"/>
                                        </p:tgtEl>
                                        <p:attrNameLst>
                                          <p:attrName>ppt_y</p:attrName>
                                        </p:attrNameLst>
                                      </p:cBhvr>
                                      <p:tavLst>
                                        <p:tav tm="0" fmla="#ppt_y-sin(pi*$)/81">
                                          <p:val>
                                            <p:fltVal val="0"/>
                                          </p:val>
                                        </p:tav>
                                        <p:tav tm="100000">
                                          <p:val>
                                            <p:fltVal val="1"/>
                                          </p:val>
                                        </p:tav>
                                      </p:tavLst>
                                    </p:anim>
                                    <p:animScale>
                                      <p:cBhvr>
                                        <p:cTn id="13" dur="23">
                                          <p:stCondLst>
                                            <p:cond delay="569"/>
                                          </p:stCondLst>
                                        </p:cTn>
                                        <p:tgtEl>
                                          <p:spTgt spid="14"/>
                                        </p:tgtEl>
                                      </p:cBhvr>
                                      <p:to x="100000" y="60000"/>
                                    </p:animScale>
                                    <p:animScale>
                                      <p:cBhvr>
                                        <p:cTn id="14" dur="145" decel="50000">
                                          <p:stCondLst>
                                            <p:cond delay="592"/>
                                          </p:stCondLst>
                                        </p:cTn>
                                        <p:tgtEl>
                                          <p:spTgt spid="14"/>
                                        </p:tgtEl>
                                      </p:cBhvr>
                                      <p:to x="100000" y="100000"/>
                                    </p:animScale>
                                    <p:animScale>
                                      <p:cBhvr>
                                        <p:cTn id="15" dur="23">
                                          <p:stCondLst>
                                            <p:cond delay="1148"/>
                                          </p:stCondLst>
                                        </p:cTn>
                                        <p:tgtEl>
                                          <p:spTgt spid="14"/>
                                        </p:tgtEl>
                                      </p:cBhvr>
                                      <p:to x="100000" y="80000"/>
                                    </p:animScale>
                                    <p:animScale>
                                      <p:cBhvr>
                                        <p:cTn id="16" dur="145" decel="50000">
                                          <p:stCondLst>
                                            <p:cond delay="1171"/>
                                          </p:stCondLst>
                                        </p:cTn>
                                        <p:tgtEl>
                                          <p:spTgt spid="14"/>
                                        </p:tgtEl>
                                      </p:cBhvr>
                                      <p:to x="100000" y="100000"/>
                                    </p:animScale>
                                    <p:animScale>
                                      <p:cBhvr>
                                        <p:cTn id="17" dur="23">
                                          <p:stCondLst>
                                            <p:cond delay="1437"/>
                                          </p:stCondLst>
                                        </p:cTn>
                                        <p:tgtEl>
                                          <p:spTgt spid="14"/>
                                        </p:tgtEl>
                                      </p:cBhvr>
                                      <p:to x="100000" y="90000"/>
                                    </p:animScale>
                                    <p:animScale>
                                      <p:cBhvr>
                                        <p:cTn id="18" dur="145" decel="50000">
                                          <p:stCondLst>
                                            <p:cond delay="1459"/>
                                          </p:stCondLst>
                                        </p:cTn>
                                        <p:tgtEl>
                                          <p:spTgt spid="14"/>
                                        </p:tgtEl>
                                      </p:cBhvr>
                                      <p:to x="100000" y="100000"/>
                                    </p:animScale>
                                    <p:animScale>
                                      <p:cBhvr>
                                        <p:cTn id="19" dur="23">
                                          <p:stCondLst>
                                            <p:cond delay="1582"/>
                                          </p:stCondLst>
                                        </p:cTn>
                                        <p:tgtEl>
                                          <p:spTgt spid="14"/>
                                        </p:tgtEl>
                                      </p:cBhvr>
                                      <p:to x="100000" y="95000"/>
                                    </p:animScale>
                                    <p:animScale>
                                      <p:cBhvr>
                                        <p:cTn id="20" dur="145" decel="50000">
                                          <p:stCondLst>
                                            <p:cond delay="1605"/>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1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7">
                                          <p:stCondLst>
                                            <p:cond delay="0"/>
                                          </p:stCondLst>
                                        </p:cTn>
                                        <p:tgtEl>
                                          <p:spTgt spid="3"/>
                                        </p:tgtEl>
                                      </p:cBhvr>
                                    </p:animEffect>
                                    <p:anim calcmode="lin" valueType="num">
                                      <p:cBhvr>
                                        <p:cTn id="31" dur="159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581"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581" tmFilter="0, 0; 0.125,0.2665; 0.25,0.4; 0.375,0.465; 0.5,0.5;  0.625,0.535; 0.75,0.6; 0.875,0.7335; 1,1">
                                          <p:stCondLst>
                                            <p:cond delay="581"/>
                                          </p:stCondLst>
                                        </p:cTn>
                                        <p:tgtEl>
                                          <p:spTgt spid="3"/>
                                        </p:tgtEl>
                                        <p:attrNameLst>
                                          <p:attrName>ppt_y</p:attrName>
                                        </p:attrNameLst>
                                      </p:cBhvr>
                                      <p:tavLst>
                                        <p:tav tm="0" fmla="#ppt_y-sin(pi*$)/9">
                                          <p:val>
                                            <p:fltVal val="0"/>
                                          </p:val>
                                        </p:tav>
                                        <p:tav tm="100000">
                                          <p:val>
                                            <p:fltVal val="1"/>
                                          </p:val>
                                        </p:tav>
                                      </p:tavLst>
                                    </p:anim>
                                    <p:anim calcmode="lin" valueType="num">
                                      <p:cBhvr>
                                        <p:cTn id="34" dur="290" tmFilter="0, 0; 0.125,0.2665; 0.25,0.4; 0.375,0.465; 0.5,0.5;  0.625,0.535; 0.75,0.6; 0.875,0.7335; 1,1">
                                          <p:stCondLst>
                                            <p:cond delay="1159"/>
                                          </p:stCondLst>
                                        </p:cTn>
                                        <p:tgtEl>
                                          <p:spTgt spid="3"/>
                                        </p:tgtEl>
                                        <p:attrNameLst>
                                          <p:attrName>ppt_y</p:attrName>
                                        </p:attrNameLst>
                                      </p:cBhvr>
                                      <p:tavLst>
                                        <p:tav tm="0" fmla="#ppt_y-sin(pi*$)/27">
                                          <p:val>
                                            <p:fltVal val="0"/>
                                          </p:val>
                                        </p:tav>
                                        <p:tav tm="100000">
                                          <p:val>
                                            <p:fltVal val="1"/>
                                          </p:val>
                                        </p:tav>
                                      </p:tavLst>
                                    </p:anim>
                                    <p:anim calcmode="lin" valueType="num">
                                      <p:cBhvr>
                                        <p:cTn id="35" dur="144" tmFilter="0, 0; 0.125,0.2665; 0.25,0.4; 0.375,0.465; 0.5,0.5;  0.625,0.535; 0.75,0.6; 0.875,0.7335; 1,1">
                                          <p:stCondLst>
                                            <p:cond delay="1449"/>
                                          </p:stCondLst>
                                        </p:cTn>
                                        <p:tgtEl>
                                          <p:spTgt spid="3"/>
                                        </p:tgtEl>
                                        <p:attrNameLst>
                                          <p:attrName>ppt_y</p:attrName>
                                        </p:attrNameLst>
                                      </p:cBhvr>
                                      <p:tavLst>
                                        <p:tav tm="0" fmla="#ppt_y-sin(pi*$)/81">
                                          <p:val>
                                            <p:fltVal val="0"/>
                                          </p:val>
                                        </p:tav>
                                        <p:tav tm="100000">
                                          <p:val>
                                            <p:fltVal val="1"/>
                                          </p:val>
                                        </p:tav>
                                      </p:tavLst>
                                    </p:anim>
                                    <p:animScale>
                                      <p:cBhvr>
                                        <p:cTn id="36" dur="23">
                                          <p:stCondLst>
                                            <p:cond delay="569"/>
                                          </p:stCondLst>
                                        </p:cTn>
                                        <p:tgtEl>
                                          <p:spTgt spid="3"/>
                                        </p:tgtEl>
                                      </p:cBhvr>
                                      <p:to x="100000" y="60000"/>
                                    </p:animScale>
                                    <p:animScale>
                                      <p:cBhvr>
                                        <p:cTn id="37" dur="145" decel="50000">
                                          <p:stCondLst>
                                            <p:cond delay="592"/>
                                          </p:stCondLst>
                                        </p:cTn>
                                        <p:tgtEl>
                                          <p:spTgt spid="3"/>
                                        </p:tgtEl>
                                      </p:cBhvr>
                                      <p:to x="100000" y="100000"/>
                                    </p:animScale>
                                    <p:animScale>
                                      <p:cBhvr>
                                        <p:cTn id="38" dur="23">
                                          <p:stCondLst>
                                            <p:cond delay="1148"/>
                                          </p:stCondLst>
                                        </p:cTn>
                                        <p:tgtEl>
                                          <p:spTgt spid="3"/>
                                        </p:tgtEl>
                                      </p:cBhvr>
                                      <p:to x="100000" y="80000"/>
                                    </p:animScale>
                                    <p:animScale>
                                      <p:cBhvr>
                                        <p:cTn id="39" dur="145" decel="50000">
                                          <p:stCondLst>
                                            <p:cond delay="1171"/>
                                          </p:stCondLst>
                                        </p:cTn>
                                        <p:tgtEl>
                                          <p:spTgt spid="3"/>
                                        </p:tgtEl>
                                      </p:cBhvr>
                                      <p:to x="100000" y="100000"/>
                                    </p:animScale>
                                    <p:animScale>
                                      <p:cBhvr>
                                        <p:cTn id="40" dur="23">
                                          <p:stCondLst>
                                            <p:cond delay="1437"/>
                                          </p:stCondLst>
                                        </p:cTn>
                                        <p:tgtEl>
                                          <p:spTgt spid="3"/>
                                        </p:tgtEl>
                                      </p:cBhvr>
                                      <p:to x="100000" y="90000"/>
                                    </p:animScale>
                                    <p:animScale>
                                      <p:cBhvr>
                                        <p:cTn id="41" dur="145" decel="50000">
                                          <p:stCondLst>
                                            <p:cond delay="1459"/>
                                          </p:stCondLst>
                                        </p:cTn>
                                        <p:tgtEl>
                                          <p:spTgt spid="3"/>
                                        </p:tgtEl>
                                      </p:cBhvr>
                                      <p:to x="100000" y="100000"/>
                                    </p:animScale>
                                    <p:animScale>
                                      <p:cBhvr>
                                        <p:cTn id="42" dur="23">
                                          <p:stCondLst>
                                            <p:cond delay="1582"/>
                                          </p:stCondLst>
                                        </p:cTn>
                                        <p:tgtEl>
                                          <p:spTgt spid="3"/>
                                        </p:tgtEl>
                                      </p:cBhvr>
                                      <p:to x="100000" y="95000"/>
                                    </p:animScale>
                                    <p:animScale>
                                      <p:cBhvr>
                                        <p:cTn id="43" dur="145" decel="50000">
                                          <p:stCondLst>
                                            <p:cond delay="1605"/>
                                          </p:stCondLst>
                                        </p:cTn>
                                        <p:tgtEl>
                                          <p:spTgt spid="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175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175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07">
                                          <p:stCondLst>
                                            <p:cond delay="0"/>
                                          </p:stCondLst>
                                        </p:cTn>
                                        <p:tgtEl>
                                          <p:spTgt spid="6"/>
                                        </p:tgtEl>
                                      </p:cBhvr>
                                    </p:animEffect>
                                    <p:anim calcmode="lin" valueType="num">
                                      <p:cBhvr>
                                        <p:cTn id="59" dur="1594"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581"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581" tmFilter="0, 0; 0.125,0.2665; 0.25,0.4; 0.375,0.465; 0.5,0.5;  0.625,0.535; 0.75,0.6; 0.875,0.7335; 1,1">
                                          <p:stCondLst>
                                            <p:cond delay="581"/>
                                          </p:stCondLst>
                                        </p:cTn>
                                        <p:tgtEl>
                                          <p:spTgt spid="6"/>
                                        </p:tgtEl>
                                        <p:attrNameLst>
                                          <p:attrName>ppt_y</p:attrName>
                                        </p:attrNameLst>
                                      </p:cBhvr>
                                      <p:tavLst>
                                        <p:tav tm="0" fmla="#ppt_y-sin(pi*$)/9">
                                          <p:val>
                                            <p:fltVal val="0"/>
                                          </p:val>
                                        </p:tav>
                                        <p:tav tm="100000">
                                          <p:val>
                                            <p:fltVal val="1"/>
                                          </p:val>
                                        </p:tav>
                                      </p:tavLst>
                                    </p:anim>
                                    <p:anim calcmode="lin" valueType="num">
                                      <p:cBhvr>
                                        <p:cTn id="62" dur="290" tmFilter="0, 0; 0.125,0.2665; 0.25,0.4; 0.375,0.465; 0.5,0.5;  0.625,0.535; 0.75,0.6; 0.875,0.7335; 1,1">
                                          <p:stCondLst>
                                            <p:cond delay="1159"/>
                                          </p:stCondLst>
                                        </p:cTn>
                                        <p:tgtEl>
                                          <p:spTgt spid="6"/>
                                        </p:tgtEl>
                                        <p:attrNameLst>
                                          <p:attrName>ppt_y</p:attrName>
                                        </p:attrNameLst>
                                      </p:cBhvr>
                                      <p:tavLst>
                                        <p:tav tm="0" fmla="#ppt_y-sin(pi*$)/27">
                                          <p:val>
                                            <p:fltVal val="0"/>
                                          </p:val>
                                        </p:tav>
                                        <p:tav tm="100000">
                                          <p:val>
                                            <p:fltVal val="1"/>
                                          </p:val>
                                        </p:tav>
                                      </p:tavLst>
                                    </p:anim>
                                    <p:anim calcmode="lin" valueType="num">
                                      <p:cBhvr>
                                        <p:cTn id="63" dur="144" tmFilter="0, 0; 0.125,0.2665; 0.25,0.4; 0.375,0.465; 0.5,0.5;  0.625,0.535; 0.75,0.6; 0.875,0.7335; 1,1">
                                          <p:stCondLst>
                                            <p:cond delay="1449"/>
                                          </p:stCondLst>
                                        </p:cTn>
                                        <p:tgtEl>
                                          <p:spTgt spid="6"/>
                                        </p:tgtEl>
                                        <p:attrNameLst>
                                          <p:attrName>ppt_y</p:attrName>
                                        </p:attrNameLst>
                                      </p:cBhvr>
                                      <p:tavLst>
                                        <p:tav tm="0" fmla="#ppt_y-sin(pi*$)/81">
                                          <p:val>
                                            <p:fltVal val="0"/>
                                          </p:val>
                                        </p:tav>
                                        <p:tav tm="100000">
                                          <p:val>
                                            <p:fltVal val="1"/>
                                          </p:val>
                                        </p:tav>
                                      </p:tavLst>
                                    </p:anim>
                                    <p:animScale>
                                      <p:cBhvr>
                                        <p:cTn id="64" dur="23">
                                          <p:stCondLst>
                                            <p:cond delay="569"/>
                                          </p:stCondLst>
                                        </p:cTn>
                                        <p:tgtEl>
                                          <p:spTgt spid="6"/>
                                        </p:tgtEl>
                                      </p:cBhvr>
                                      <p:to x="100000" y="60000"/>
                                    </p:animScale>
                                    <p:animScale>
                                      <p:cBhvr>
                                        <p:cTn id="65" dur="145" decel="50000">
                                          <p:stCondLst>
                                            <p:cond delay="592"/>
                                          </p:stCondLst>
                                        </p:cTn>
                                        <p:tgtEl>
                                          <p:spTgt spid="6"/>
                                        </p:tgtEl>
                                      </p:cBhvr>
                                      <p:to x="100000" y="100000"/>
                                    </p:animScale>
                                    <p:animScale>
                                      <p:cBhvr>
                                        <p:cTn id="66" dur="23">
                                          <p:stCondLst>
                                            <p:cond delay="1148"/>
                                          </p:stCondLst>
                                        </p:cTn>
                                        <p:tgtEl>
                                          <p:spTgt spid="6"/>
                                        </p:tgtEl>
                                      </p:cBhvr>
                                      <p:to x="100000" y="80000"/>
                                    </p:animScale>
                                    <p:animScale>
                                      <p:cBhvr>
                                        <p:cTn id="67" dur="145" decel="50000">
                                          <p:stCondLst>
                                            <p:cond delay="1171"/>
                                          </p:stCondLst>
                                        </p:cTn>
                                        <p:tgtEl>
                                          <p:spTgt spid="6"/>
                                        </p:tgtEl>
                                      </p:cBhvr>
                                      <p:to x="100000" y="100000"/>
                                    </p:animScale>
                                    <p:animScale>
                                      <p:cBhvr>
                                        <p:cTn id="68" dur="23">
                                          <p:stCondLst>
                                            <p:cond delay="1437"/>
                                          </p:stCondLst>
                                        </p:cTn>
                                        <p:tgtEl>
                                          <p:spTgt spid="6"/>
                                        </p:tgtEl>
                                      </p:cBhvr>
                                      <p:to x="100000" y="90000"/>
                                    </p:animScale>
                                    <p:animScale>
                                      <p:cBhvr>
                                        <p:cTn id="69" dur="145" decel="50000">
                                          <p:stCondLst>
                                            <p:cond delay="1459"/>
                                          </p:stCondLst>
                                        </p:cTn>
                                        <p:tgtEl>
                                          <p:spTgt spid="6"/>
                                        </p:tgtEl>
                                      </p:cBhvr>
                                      <p:to x="100000" y="100000"/>
                                    </p:animScale>
                                    <p:animScale>
                                      <p:cBhvr>
                                        <p:cTn id="70" dur="23">
                                          <p:stCondLst>
                                            <p:cond delay="1582"/>
                                          </p:stCondLst>
                                        </p:cTn>
                                        <p:tgtEl>
                                          <p:spTgt spid="6"/>
                                        </p:tgtEl>
                                      </p:cBhvr>
                                      <p:to x="100000" y="95000"/>
                                    </p:animScale>
                                    <p:animScale>
                                      <p:cBhvr>
                                        <p:cTn id="71" dur="145" decel="50000">
                                          <p:stCondLst>
                                            <p:cond delay="1605"/>
                                          </p:stCondLst>
                                        </p:cTn>
                                        <p:tgtEl>
                                          <p:spTgt spid="6"/>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dissolve">
                                      <p:cBhvr>
                                        <p:cTn id="76"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a donna più saggia di Alessandria-300x180"/>
          <p:cNvPicPr/>
          <p:nvPr/>
        </p:nvPicPr>
        <p:blipFill>
          <a:blip r:embed="rId2">
            <a:extLst>
              <a:ext uri="{28A0092B-C50C-407E-A947-70E740481C1C}">
                <a14:useLocalDpi xmlns:a14="http://schemas.microsoft.com/office/drawing/2010/main" val="0"/>
              </a:ext>
            </a:extLst>
          </a:blip>
          <a:srcRect/>
          <a:stretch>
            <a:fillRect/>
          </a:stretch>
        </p:blipFill>
        <p:spPr bwMode="auto">
          <a:xfrm>
            <a:off x="1216575" y="2576388"/>
            <a:ext cx="3272170" cy="2295031"/>
          </a:xfrm>
          <a:prstGeom prst="rect">
            <a:avLst/>
          </a:prstGeom>
          <a:noFill/>
          <a:ln>
            <a:noFill/>
          </a:ln>
        </p:spPr>
      </p:pic>
      <p:sp>
        <p:nvSpPr>
          <p:cNvPr id="3" name="CasellaDiTesto 2"/>
          <p:cNvSpPr txBox="1"/>
          <p:nvPr/>
        </p:nvSpPr>
        <p:spPr>
          <a:xfrm>
            <a:off x="6769560" y="3550658"/>
            <a:ext cx="2903620" cy="2308324"/>
          </a:xfrm>
          <a:prstGeom prst="rect">
            <a:avLst/>
          </a:prstGeom>
          <a:noFill/>
        </p:spPr>
        <p:txBody>
          <a:bodyPr wrap="square" rtlCol="0">
            <a:spAutoFit/>
          </a:bodyPr>
          <a:lstStyle/>
          <a:p>
            <a:pPr algn="ctr"/>
            <a:r>
              <a:rPr lang="it-IT" sz="2400" b="1" dirty="0">
                <a:latin typeface="Comic Sans MS" panose="030F0702030302020204" pitchFamily="66" charset="0"/>
              </a:rPr>
              <a:t>Studiosa di filosofia:</a:t>
            </a:r>
          </a:p>
          <a:p>
            <a:pPr algn="ctr"/>
            <a:r>
              <a:rPr lang="it-IT" sz="2400" b="1" dirty="0">
                <a:latin typeface="Comic Sans MS" panose="030F0702030302020204" pitchFamily="66" charset="0"/>
              </a:rPr>
              <a:t>seguiva la corrente neoplatonica, con </a:t>
            </a:r>
            <a:r>
              <a:rPr lang="it-IT" sz="2400" b="1" dirty="0" err="1">
                <a:latin typeface="Comic Sans MS" panose="030F0702030302020204" pitchFamily="66" charset="0"/>
              </a:rPr>
              <a:t>Plotino</a:t>
            </a:r>
            <a:endParaRPr lang="it-IT" sz="2400" b="1" dirty="0">
              <a:latin typeface="Comic Sans MS" panose="030F0702030302020204" pitchFamily="66" charset="0"/>
            </a:endParaRPr>
          </a:p>
        </p:txBody>
      </p:sp>
      <p:sp>
        <p:nvSpPr>
          <p:cNvPr id="4" name="CasellaDiTesto 3"/>
          <p:cNvSpPr txBox="1"/>
          <p:nvPr/>
        </p:nvSpPr>
        <p:spPr>
          <a:xfrm>
            <a:off x="631509" y="1064957"/>
            <a:ext cx="4442302" cy="1200329"/>
          </a:xfrm>
          <a:prstGeom prst="rect">
            <a:avLst/>
          </a:prstGeom>
          <a:noFill/>
        </p:spPr>
        <p:txBody>
          <a:bodyPr wrap="square" rtlCol="0">
            <a:spAutoFit/>
          </a:bodyPr>
          <a:lstStyle/>
          <a:p>
            <a:pPr algn="ctr"/>
            <a:r>
              <a:rPr lang="it-IT" sz="2400" b="1" dirty="0">
                <a:latin typeface="Comic Sans MS" panose="030F0702030302020204" pitchFamily="66" charset="0"/>
              </a:rPr>
              <a:t>Studiosa di matematica:</a:t>
            </a:r>
          </a:p>
          <a:p>
            <a:pPr algn="ctr"/>
            <a:r>
              <a:rPr lang="it-IT" sz="2400" b="1" dirty="0">
                <a:latin typeface="Comic Sans MS" panose="030F0702030302020204" pitchFamily="66" charset="0"/>
              </a:rPr>
              <a:t>per lei i numeri erano il linguaggio sacro dell’universo </a:t>
            </a:r>
          </a:p>
        </p:txBody>
      </p:sp>
      <p:pic>
        <p:nvPicPr>
          <p:cNvPr id="5" name="Immagine 4" descr="Ipazia3-800x4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552" y="682556"/>
            <a:ext cx="3971424" cy="2088522"/>
          </a:xfrm>
          <a:prstGeom prst="rect">
            <a:avLst/>
          </a:prstGeom>
          <a:noFill/>
          <a:ln>
            <a:noFill/>
          </a:ln>
        </p:spPr>
      </p:pic>
      <p:pic>
        <p:nvPicPr>
          <p:cNvPr id="7" name="Immagine 6"/>
          <p:cNvPicPr>
            <a:picLocks noChangeAspect="1"/>
          </p:cNvPicPr>
          <p:nvPr/>
        </p:nvPicPr>
        <p:blipFill>
          <a:blip r:embed="rId4"/>
          <a:stretch>
            <a:fillRect/>
          </a:stretch>
        </p:blipFill>
        <p:spPr>
          <a:xfrm>
            <a:off x="5196858" y="3550658"/>
            <a:ext cx="1371600" cy="2114550"/>
          </a:xfrm>
          <a:prstGeom prst="rect">
            <a:avLst/>
          </a:prstGeom>
        </p:spPr>
      </p:pic>
      <p:pic>
        <p:nvPicPr>
          <p:cNvPr id="8" name="Immagine 7" descr="https://staticr1.blastingcdn.com/media/listicle/2019/04/27/b_660xauto/52d65a43-85b0-4e1c-989d-75b05e897a13.jpg"/>
          <p:cNvPicPr/>
          <p:nvPr/>
        </p:nvPicPr>
        <p:blipFill rotWithShape="1">
          <a:blip r:embed="rId5" cstate="print">
            <a:extLst>
              <a:ext uri="{28A0092B-C50C-407E-A947-70E740481C1C}">
                <a14:useLocalDpi xmlns:a14="http://schemas.microsoft.com/office/drawing/2010/main" val="0"/>
              </a:ext>
            </a:extLst>
          </a:blip>
          <a:srcRect l="36165" t="16090" r="-7645" b="-16090"/>
          <a:stretch/>
        </p:blipFill>
        <p:spPr bwMode="auto">
          <a:xfrm>
            <a:off x="9673180" y="2399925"/>
            <a:ext cx="2045579" cy="1845414"/>
          </a:xfrm>
          <a:prstGeom prst="rect">
            <a:avLst/>
          </a:prstGeom>
          <a:noFill/>
          <a:ln>
            <a:noFill/>
          </a:ln>
        </p:spPr>
      </p:pic>
    </p:spTree>
    <p:extLst>
      <p:ext uri="{BB962C8B-B14F-4D97-AF65-F5344CB8AC3E}">
        <p14:creationId xmlns:p14="http://schemas.microsoft.com/office/powerpoint/2010/main" val="1409411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2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2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12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20169" y="949144"/>
            <a:ext cx="5926263" cy="461665"/>
          </a:xfrm>
          <a:prstGeom prst="rect">
            <a:avLst/>
          </a:prstGeom>
          <a:noFill/>
        </p:spPr>
        <p:txBody>
          <a:bodyPr wrap="square" rtlCol="0">
            <a:spAutoFit/>
          </a:bodyPr>
          <a:lstStyle/>
          <a:p>
            <a:pPr algn="ctr"/>
            <a:r>
              <a:rPr lang="it-IT" sz="2400" b="1" dirty="0">
                <a:latin typeface="Comic Sans MS" panose="030F0702030302020204" pitchFamily="66" charset="0"/>
              </a:rPr>
              <a:t>Fu una famosa e brillante insegnante</a:t>
            </a:r>
          </a:p>
        </p:txBody>
      </p:sp>
      <p:sp>
        <p:nvSpPr>
          <p:cNvPr id="3" name="CasellaDiTesto 2"/>
          <p:cNvSpPr txBox="1"/>
          <p:nvPr/>
        </p:nvSpPr>
        <p:spPr>
          <a:xfrm>
            <a:off x="9000124" y="3290008"/>
            <a:ext cx="2356742" cy="2308324"/>
          </a:xfrm>
          <a:prstGeom prst="rect">
            <a:avLst/>
          </a:prstGeom>
          <a:noFill/>
        </p:spPr>
        <p:txBody>
          <a:bodyPr wrap="square" rtlCol="0">
            <a:spAutoFit/>
          </a:bodyPr>
          <a:lstStyle/>
          <a:p>
            <a:pPr algn="ctr"/>
            <a:r>
              <a:rPr lang="it-IT" sz="2400" b="1" dirty="0">
                <a:latin typeface="Comic Sans MS" panose="030F0702030302020204" pitchFamily="66" charset="0"/>
              </a:rPr>
              <a:t>Non aveva pregiudizi: accettava chiunque fosse interessato alle sue lezioni</a:t>
            </a:r>
          </a:p>
        </p:txBody>
      </p:sp>
      <p:sp>
        <p:nvSpPr>
          <p:cNvPr id="4" name="CasellaDiTesto 3"/>
          <p:cNvSpPr txBox="1"/>
          <p:nvPr/>
        </p:nvSpPr>
        <p:spPr>
          <a:xfrm>
            <a:off x="997530" y="4964340"/>
            <a:ext cx="4809712" cy="1200329"/>
          </a:xfrm>
          <a:prstGeom prst="rect">
            <a:avLst/>
          </a:prstGeom>
          <a:noFill/>
        </p:spPr>
        <p:txBody>
          <a:bodyPr wrap="square" rtlCol="0">
            <a:spAutoFit/>
          </a:bodyPr>
          <a:lstStyle/>
          <a:p>
            <a:pPr algn="ctr"/>
            <a:r>
              <a:rPr lang="it-IT" sz="2400" b="1" dirty="0">
                <a:latin typeface="Comic Sans MS" panose="030F0702030302020204" pitchFamily="66" charset="0"/>
              </a:rPr>
              <a:t>Purtroppo non ha lasciato scritti, ma ci sono testimonianze dei suoi allievi</a:t>
            </a:r>
          </a:p>
        </p:txBody>
      </p:sp>
      <p:sp>
        <p:nvSpPr>
          <p:cNvPr id="5" name="CasellaDiTesto 4"/>
          <p:cNvSpPr txBox="1"/>
          <p:nvPr/>
        </p:nvSpPr>
        <p:spPr>
          <a:xfrm>
            <a:off x="794660" y="556730"/>
            <a:ext cx="4557963" cy="461665"/>
          </a:xfrm>
          <a:prstGeom prst="rect">
            <a:avLst/>
          </a:prstGeom>
          <a:noFill/>
        </p:spPr>
        <p:txBody>
          <a:bodyPr wrap="square" rtlCol="0">
            <a:spAutoFit/>
          </a:bodyPr>
          <a:lstStyle/>
          <a:p>
            <a:pPr algn="ctr"/>
            <a:r>
              <a:rPr lang="it-IT" sz="2400" b="1" dirty="0">
                <a:latin typeface="Comic Sans MS" panose="030F0702030302020204" pitchFamily="66" charset="0"/>
              </a:rPr>
              <a:t>Amava la cultura classica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60" y="1608776"/>
            <a:ext cx="4549446" cy="2835394"/>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984" y="1982157"/>
            <a:ext cx="2478004" cy="3990006"/>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6010" y="670779"/>
            <a:ext cx="2038350" cy="2247900"/>
          </a:xfrm>
          <a:prstGeom prst="rect">
            <a:avLst/>
          </a:prstGeom>
        </p:spPr>
      </p:pic>
    </p:spTree>
    <p:extLst>
      <p:ext uri="{BB962C8B-B14F-4D97-AF65-F5344CB8AC3E}">
        <p14:creationId xmlns:p14="http://schemas.microsoft.com/office/powerpoint/2010/main" val="42238732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strVal val="#ppt_w*0.70"/>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7128" y="3941923"/>
            <a:ext cx="11035844" cy="461665"/>
          </a:xfrm>
          <a:prstGeom prst="rect">
            <a:avLst/>
          </a:prstGeom>
          <a:noFill/>
        </p:spPr>
        <p:txBody>
          <a:bodyPr wrap="square" rtlCol="0">
            <a:spAutoFit/>
          </a:bodyPr>
          <a:lstStyle/>
          <a:p>
            <a:pPr algn="ctr"/>
            <a:r>
              <a:rPr lang="it-IT" sz="2400" b="1" dirty="0">
                <a:latin typeface="Comic Sans MS" panose="030F0702030302020204" pitchFamily="66" charset="0"/>
              </a:rPr>
              <a:t>Grazie alla sua elevata cultura e saggezza, tutti le chiedevano consigli</a:t>
            </a:r>
          </a:p>
        </p:txBody>
      </p:sp>
      <p:sp>
        <p:nvSpPr>
          <p:cNvPr id="3" name="CasellaDiTesto 2"/>
          <p:cNvSpPr txBox="1"/>
          <p:nvPr/>
        </p:nvSpPr>
        <p:spPr>
          <a:xfrm>
            <a:off x="855921" y="566845"/>
            <a:ext cx="4034649" cy="830997"/>
          </a:xfrm>
          <a:prstGeom prst="rect">
            <a:avLst/>
          </a:prstGeom>
          <a:noFill/>
        </p:spPr>
        <p:txBody>
          <a:bodyPr wrap="square" rtlCol="0">
            <a:spAutoFit/>
          </a:bodyPr>
          <a:lstStyle/>
          <a:p>
            <a:pPr algn="ctr"/>
            <a:r>
              <a:rPr lang="it-IT" sz="2400" b="1" dirty="0">
                <a:latin typeface="Comic Sans MS" panose="030F0702030302020204" pitchFamily="66" charset="0"/>
              </a:rPr>
              <a:t>Era pagana, ma rispettava tutti i credo </a:t>
            </a:r>
          </a:p>
        </p:txBody>
      </p:sp>
      <p:sp>
        <p:nvSpPr>
          <p:cNvPr id="4" name="Titolo 3"/>
          <p:cNvSpPr>
            <a:spLocks noGrp="1"/>
          </p:cNvSpPr>
          <p:nvPr>
            <p:ph type="title" idx="4294967295"/>
          </p:nvPr>
        </p:nvSpPr>
        <p:spPr>
          <a:xfrm>
            <a:off x="5583578" y="1458892"/>
            <a:ext cx="3516313" cy="1387475"/>
          </a:xfrm>
        </p:spPr>
        <p:txBody>
          <a:bodyPr>
            <a:normAutofit/>
          </a:bodyPr>
          <a:lstStyle/>
          <a:p>
            <a:pPr algn="ctr"/>
            <a:r>
              <a:rPr lang="it-IT" sz="2400" b="1" dirty="0">
                <a:latin typeface="Comic Sans MS" panose="030F0702030302020204" pitchFamily="66" charset="0"/>
              </a:rPr>
              <a:t>Era una donna colta, rispettosa e, soprattutto, libera</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64" y="1458892"/>
            <a:ext cx="3516761" cy="2335349"/>
          </a:xfrm>
          <a:prstGeom prst="rect">
            <a:avLst/>
          </a:prstGeom>
        </p:spPr>
      </p:pic>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20083" t="65135" r="25598" b="15454"/>
          <a:stretch/>
        </p:blipFill>
        <p:spPr>
          <a:xfrm>
            <a:off x="7972926" y="5119262"/>
            <a:ext cx="3192380" cy="641685"/>
          </a:xfrm>
          <a:prstGeom prst="rect">
            <a:avLst/>
          </a:prstGeom>
        </p:spPr>
      </p:pic>
      <p:pic>
        <p:nvPicPr>
          <p:cNvPr id="7" name="Immagine 6"/>
          <p:cNvPicPr>
            <a:picLocks noChangeAspect="1"/>
          </p:cNvPicPr>
          <p:nvPr/>
        </p:nvPicPr>
        <p:blipFill rotWithShape="1">
          <a:blip r:embed="rId5">
            <a:extLst>
              <a:ext uri="{28A0092B-C50C-407E-A947-70E740481C1C}">
                <a14:useLocalDpi xmlns:a14="http://schemas.microsoft.com/office/drawing/2010/main" val="0"/>
              </a:ext>
            </a:extLst>
          </a:blip>
          <a:srcRect l="10894" t="24689" r="8197" b="17786"/>
          <a:stretch/>
        </p:blipFill>
        <p:spPr>
          <a:xfrm>
            <a:off x="547128" y="5031891"/>
            <a:ext cx="2612572" cy="816429"/>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2237" y="5106741"/>
            <a:ext cx="2548976" cy="647913"/>
          </a:xfrm>
          <a:prstGeom prst="rect">
            <a:avLst/>
          </a:prstGeom>
        </p:spPr>
      </p:pic>
      <p:pic>
        <p:nvPicPr>
          <p:cNvPr id="9" name="Immagine 8"/>
          <p:cNvPicPr>
            <a:picLocks noChangeAspect="1"/>
          </p:cNvPicPr>
          <p:nvPr/>
        </p:nvPicPr>
        <p:blipFill>
          <a:blip r:embed="rId7"/>
          <a:stretch>
            <a:fillRect/>
          </a:stretch>
        </p:blipFill>
        <p:spPr>
          <a:xfrm>
            <a:off x="9099891" y="982343"/>
            <a:ext cx="1857375" cy="2457450"/>
          </a:xfrm>
          <a:prstGeom prst="rect">
            <a:avLst/>
          </a:prstGeom>
        </p:spPr>
      </p:pic>
      <p:sp>
        <p:nvSpPr>
          <p:cNvPr id="10" name="Più 9"/>
          <p:cNvSpPr/>
          <p:nvPr/>
        </p:nvSpPr>
        <p:spPr>
          <a:xfrm>
            <a:off x="3159700" y="5119262"/>
            <a:ext cx="546026" cy="635392"/>
          </a:xfrm>
          <a:prstGeom prst="mathPlus">
            <a:avLst/>
          </a:prstGeom>
          <a:solidFill>
            <a:schemeClr val="accent5">
              <a:lumMod val="60000"/>
              <a:lumOff val="40000"/>
            </a:schemeClr>
          </a:solid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1" name="Uguale 10"/>
          <p:cNvSpPr/>
          <p:nvPr/>
        </p:nvSpPr>
        <p:spPr>
          <a:xfrm>
            <a:off x="6887019" y="5221885"/>
            <a:ext cx="539881" cy="417623"/>
          </a:xfrm>
          <a:prstGeom prst="mathEqual">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7616534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37315" y="729148"/>
            <a:ext cx="9730683" cy="830997"/>
          </a:xfrm>
          <a:prstGeom prst="rect">
            <a:avLst/>
          </a:prstGeom>
        </p:spPr>
        <p:txBody>
          <a:bodyPr wrap="square">
            <a:spAutoFit/>
          </a:bodyPr>
          <a:lstStyle/>
          <a:p>
            <a:pPr algn="ctr"/>
            <a:r>
              <a:rPr lang="it-IT" sz="2400" b="1" dirty="0">
                <a:latin typeface="Comic Sans MS" panose="030F0702030302020204" pitchFamily="66" charset="0"/>
              </a:rPr>
              <a:t>&lt;&lt;IPAZIA, LA PRIMA MARTIRE DELLA LIBERTA’ DI PENSIERO&gt;&gt;</a:t>
            </a:r>
          </a:p>
        </p:txBody>
      </p:sp>
      <p:sp>
        <p:nvSpPr>
          <p:cNvPr id="4" name="CasellaDiTesto 3"/>
          <p:cNvSpPr txBox="1"/>
          <p:nvPr/>
        </p:nvSpPr>
        <p:spPr>
          <a:xfrm>
            <a:off x="937315" y="2312227"/>
            <a:ext cx="3066337" cy="830997"/>
          </a:xfrm>
          <a:prstGeom prst="rect">
            <a:avLst/>
          </a:prstGeom>
          <a:noFill/>
        </p:spPr>
        <p:txBody>
          <a:bodyPr wrap="square" rtlCol="0">
            <a:spAutoFit/>
          </a:bodyPr>
          <a:lstStyle/>
          <a:p>
            <a:pPr algn="ctr"/>
            <a:r>
              <a:rPr lang="it-IT" sz="2400" b="1" dirty="0">
                <a:latin typeface="Comic Sans MS" panose="030F0702030302020204" pitchFamily="66" charset="0"/>
              </a:rPr>
              <a:t>Augusto </a:t>
            </a:r>
            <a:r>
              <a:rPr lang="it-IT" sz="2400" b="1" dirty="0" err="1">
                <a:latin typeface="Comic Sans MS" panose="030F0702030302020204" pitchFamily="66" charset="0"/>
              </a:rPr>
              <a:t>Agabìti</a:t>
            </a:r>
            <a:r>
              <a:rPr lang="it-IT" sz="2400" b="1" dirty="0">
                <a:latin typeface="Comic Sans MS" panose="030F0702030302020204" pitchFamily="66" charset="0"/>
              </a:rPr>
              <a:t>,</a:t>
            </a:r>
          </a:p>
          <a:p>
            <a:pPr algn="ctr"/>
            <a:r>
              <a:rPr lang="it-IT" sz="2400" b="1" dirty="0">
                <a:latin typeface="Comic Sans MS" panose="030F0702030302020204" pitchFamily="66" charset="0"/>
              </a:rPr>
              <a:t>teologo e filosofo</a:t>
            </a:r>
          </a:p>
        </p:txBody>
      </p:sp>
      <p:pic>
        <p:nvPicPr>
          <p:cNvPr id="5" name="Immagine 4"/>
          <p:cNvPicPr>
            <a:picLocks noChangeAspect="1"/>
          </p:cNvPicPr>
          <p:nvPr/>
        </p:nvPicPr>
        <p:blipFill>
          <a:blip r:embed="rId3"/>
          <a:stretch>
            <a:fillRect/>
          </a:stretch>
        </p:blipFill>
        <p:spPr>
          <a:xfrm>
            <a:off x="4491789" y="1613980"/>
            <a:ext cx="2981325" cy="4238625"/>
          </a:xfrm>
          <a:prstGeom prst="rect">
            <a:avLst/>
          </a:prstGeom>
        </p:spPr>
      </p:pic>
      <p:sp>
        <p:nvSpPr>
          <p:cNvPr id="6" name="CasellaDiTesto 5"/>
          <p:cNvSpPr txBox="1"/>
          <p:nvPr/>
        </p:nvSpPr>
        <p:spPr>
          <a:xfrm>
            <a:off x="8525233" y="4020818"/>
            <a:ext cx="2351314" cy="461665"/>
          </a:xfrm>
          <a:prstGeom prst="rect">
            <a:avLst/>
          </a:prstGeom>
          <a:noFill/>
        </p:spPr>
        <p:txBody>
          <a:bodyPr wrap="square" rtlCol="0">
            <a:spAutoFit/>
          </a:bodyPr>
          <a:lstStyle/>
          <a:p>
            <a:pPr algn="ctr"/>
            <a:r>
              <a:rPr lang="it-IT" sz="2400" b="1" dirty="0">
                <a:latin typeface="Comic Sans MS" panose="030F0702030302020204" pitchFamily="66" charset="0"/>
              </a:rPr>
              <a:t>MA PERCHÉ?</a:t>
            </a:r>
          </a:p>
        </p:txBody>
      </p:sp>
    </p:spTree>
    <p:extLst>
      <p:ext uri="{BB962C8B-B14F-4D97-AF65-F5344CB8AC3E}">
        <p14:creationId xmlns:p14="http://schemas.microsoft.com/office/powerpoint/2010/main" val="30528958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1596" y="847939"/>
            <a:ext cx="3715393" cy="2308324"/>
          </a:xfrm>
          <a:prstGeom prst="rect">
            <a:avLst/>
          </a:prstGeom>
          <a:noFill/>
        </p:spPr>
        <p:txBody>
          <a:bodyPr wrap="square" rtlCol="0">
            <a:spAutoFit/>
          </a:bodyPr>
          <a:lstStyle/>
          <a:p>
            <a:pPr algn="ctr"/>
            <a:r>
              <a:rPr lang="it-IT" sz="2400" b="1" dirty="0">
                <a:latin typeface="Comic Sans MS" panose="030F0702030302020204" pitchFamily="66" charset="0"/>
              </a:rPr>
              <a:t>L’imperatore Teodosio</a:t>
            </a:r>
          </a:p>
          <a:p>
            <a:pPr algn="ctr"/>
            <a:r>
              <a:rPr lang="it-IT" sz="2400" b="1" dirty="0">
                <a:latin typeface="Comic Sans MS" panose="030F0702030302020204" pitchFamily="66" charset="0"/>
              </a:rPr>
              <a:t>aveva ordinato che il cristianesimo divenisse l’unica religione imperiale </a:t>
            </a:r>
          </a:p>
          <a:p>
            <a:pPr algn="ctr"/>
            <a:r>
              <a:rPr lang="it-IT" sz="2400" b="1" dirty="0">
                <a:latin typeface="Comic Sans MS" panose="030F0702030302020204" pitchFamily="66" charset="0"/>
              </a:rPr>
              <a:t>(III-IV sec.)</a:t>
            </a:r>
          </a:p>
        </p:txBody>
      </p:sp>
      <p:sp>
        <p:nvSpPr>
          <p:cNvPr id="4" name="CasellaDiTesto 3"/>
          <p:cNvSpPr txBox="1"/>
          <p:nvPr/>
        </p:nvSpPr>
        <p:spPr>
          <a:xfrm>
            <a:off x="4570219" y="5176596"/>
            <a:ext cx="4548501" cy="830997"/>
          </a:xfrm>
          <a:prstGeom prst="rect">
            <a:avLst/>
          </a:prstGeom>
          <a:noFill/>
        </p:spPr>
        <p:txBody>
          <a:bodyPr wrap="square" rtlCol="0">
            <a:spAutoFit/>
          </a:bodyPr>
          <a:lstStyle/>
          <a:p>
            <a:pPr algn="ctr"/>
            <a:r>
              <a:rPr lang="it-IT" sz="2400" b="1" dirty="0">
                <a:latin typeface="Comic Sans MS" panose="030F0702030302020204" pitchFamily="66" charset="0"/>
              </a:rPr>
              <a:t>Arcivescovo Cirillo nipote e successore di Teofilo</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03" y="1726840"/>
            <a:ext cx="1637517" cy="428075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362" y="840778"/>
            <a:ext cx="1535567" cy="3979122"/>
          </a:xfrm>
          <a:prstGeom prst="rect">
            <a:avLst/>
          </a:prstGeom>
        </p:spPr>
      </p:pic>
      <p:sp>
        <p:nvSpPr>
          <p:cNvPr id="8" name="CasellaDiTesto 7"/>
          <p:cNvSpPr txBox="1"/>
          <p:nvPr/>
        </p:nvSpPr>
        <p:spPr>
          <a:xfrm>
            <a:off x="9305114" y="618428"/>
            <a:ext cx="2168694" cy="830997"/>
          </a:xfrm>
          <a:prstGeom prst="rect">
            <a:avLst/>
          </a:prstGeom>
          <a:noFill/>
        </p:spPr>
        <p:txBody>
          <a:bodyPr wrap="square" rtlCol="0">
            <a:spAutoFit/>
          </a:bodyPr>
          <a:lstStyle/>
          <a:p>
            <a:pPr algn="ctr"/>
            <a:r>
              <a:rPr lang="it-IT" sz="2400" b="1" dirty="0">
                <a:latin typeface="Comic Sans MS" panose="030F0702030302020204" pitchFamily="66" charset="0"/>
              </a:rPr>
              <a:t>Arcivescovo Teofilo</a:t>
            </a:r>
          </a:p>
        </p:txBody>
      </p:sp>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107" y="3473908"/>
            <a:ext cx="1940370" cy="2706306"/>
          </a:xfrm>
          <a:prstGeom prst="rect">
            <a:avLst/>
          </a:prstGeom>
        </p:spPr>
      </p:pic>
      <p:pic>
        <p:nvPicPr>
          <p:cNvPr id="10" name="Immagine 9"/>
          <p:cNvPicPr>
            <a:picLocks noChangeAspect="1"/>
          </p:cNvPicPr>
          <p:nvPr/>
        </p:nvPicPr>
        <p:blipFill rotWithShape="1">
          <a:blip r:embed="rId6">
            <a:extLst>
              <a:ext uri="{28A0092B-C50C-407E-A947-70E740481C1C}">
                <a14:useLocalDpi xmlns:a14="http://schemas.microsoft.com/office/drawing/2010/main" val="0"/>
              </a:ext>
            </a:extLst>
          </a:blip>
          <a:srcRect l="18953" t="11697" r="17493"/>
          <a:stretch/>
        </p:blipFill>
        <p:spPr>
          <a:xfrm>
            <a:off x="4570219" y="1849323"/>
            <a:ext cx="2819400" cy="2613880"/>
          </a:xfrm>
          <a:prstGeom prst="rect">
            <a:avLst/>
          </a:prstGeom>
        </p:spPr>
      </p:pic>
    </p:spTree>
    <p:extLst>
      <p:ext uri="{BB962C8B-B14F-4D97-AF65-F5344CB8AC3E}">
        <p14:creationId xmlns:p14="http://schemas.microsoft.com/office/powerpoint/2010/main" val="1582411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edge">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edg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5231" y="1144072"/>
            <a:ext cx="3663561" cy="1200329"/>
          </a:xfrm>
          <a:prstGeom prst="rect">
            <a:avLst/>
          </a:prstGeom>
          <a:noFill/>
        </p:spPr>
        <p:txBody>
          <a:bodyPr wrap="square" rtlCol="0">
            <a:spAutoFit/>
          </a:bodyPr>
          <a:lstStyle/>
          <a:p>
            <a:pPr algn="ctr"/>
            <a:r>
              <a:rPr lang="it-IT" sz="2400" b="1" dirty="0">
                <a:latin typeface="Comic Sans MS" panose="030F0702030302020204" pitchFamily="66" charset="0"/>
              </a:rPr>
              <a:t>Parabolani, milizie di cristiani e guardie, perseguitarono i pagani</a:t>
            </a:r>
          </a:p>
        </p:txBody>
      </p:sp>
      <p:sp>
        <p:nvSpPr>
          <p:cNvPr id="3" name="CasellaDiTesto 2"/>
          <p:cNvSpPr txBox="1"/>
          <p:nvPr/>
        </p:nvSpPr>
        <p:spPr>
          <a:xfrm>
            <a:off x="7121068" y="1120676"/>
            <a:ext cx="4310743" cy="1938992"/>
          </a:xfrm>
          <a:prstGeom prst="rect">
            <a:avLst/>
          </a:prstGeom>
          <a:noFill/>
        </p:spPr>
        <p:txBody>
          <a:bodyPr wrap="square" rtlCol="0">
            <a:spAutoFit/>
          </a:bodyPr>
          <a:lstStyle/>
          <a:p>
            <a:pPr algn="ctr"/>
            <a:r>
              <a:rPr lang="it-IT" sz="2400" b="1" dirty="0">
                <a:latin typeface="Comic Sans MS" panose="030F0702030302020204" pitchFamily="66" charset="0"/>
              </a:rPr>
              <a:t>Oreste, governatore romano, cristiano moderato, chiese consiglio a </a:t>
            </a:r>
            <a:r>
              <a:rPr lang="it-IT" sz="2400" b="1" dirty="0" err="1">
                <a:latin typeface="Comic Sans MS" panose="030F0702030302020204" pitchFamily="66" charset="0"/>
              </a:rPr>
              <a:t>Ipazia</a:t>
            </a:r>
            <a:r>
              <a:rPr lang="it-IT" sz="2400" b="1" dirty="0">
                <a:latin typeface="Comic Sans MS" panose="030F0702030302020204" pitchFamily="66" charset="0"/>
              </a:rPr>
              <a:t>, per diminuire le violenze dei cristiani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630" y="818584"/>
            <a:ext cx="1800225" cy="2543175"/>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757" y="3411740"/>
            <a:ext cx="2448507" cy="2420840"/>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201" y="3490325"/>
            <a:ext cx="3943610" cy="2629073"/>
          </a:xfrm>
          <a:prstGeom prst="rect">
            <a:avLst/>
          </a:prstGeom>
        </p:spPr>
      </p:pic>
      <p:sp>
        <p:nvSpPr>
          <p:cNvPr id="11" name="CasellaDiTesto 10"/>
          <p:cNvSpPr txBox="1"/>
          <p:nvPr/>
        </p:nvSpPr>
        <p:spPr>
          <a:xfrm>
            <a:off x="3950842" y="3972014"/>
            <a:ext cx="2971800" cy="1200329"/>
          </a:xfrm>
          <a:prstGeom prst="rect">
            <a:avLst/>
          </a:prstGeom>
          <a:noFill/>
        </p:spPr>
        <p:txBody>
          <a:bodyPr wrap="square" rtlCol="0">
            <a:spAutoFit/>
          </a:bodyPr>
          <a:lstStyle/>
          <a:p>
            <a:pPr algn="ctr"/>
            <a:r>
              <a:rPr lang="it-IT" sz="2400" b="1" dirty="0" err="1">
                <a:latin typeface="Comic Sans MS" panose="030F0702030302020204" pitchFamily="66" charset="0"/>
              </a:rPr>
              <a:t>Ipazia</a:t>
            </a:r>
            <a:r>
              <a:rPr lang="it-IT" sz="2400" b="1" dirty="0">
                <a:latin typeface="Comic Sans MS" panose="030F0702030302020204" pitchFamily="66" charset="0"/>
              </a:rPr>
              <a:t> gli consigliò di essere corretto e moderato</a:t>
            </a:r>
          </a:p>
        </p:txBody>
      </p:sp>
    </p:spTree>
    <p:extLst>
      <p:ext uri="{BB962C8B-B14F-4D97-AF65-F5344CB8AC3E}">
        <p14:creationId xmlns:p14="http://schemas.microsoft.com/office/powerpoint/2010/main" val="22044720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4148</TotalTime>
  <Words>478</Words>
  <Application>Microsoft Office PowerPoint</Application>
  <PresentationFormat>Widescreen</PresentationFormat>
  <Paragraphs>58</Paragraphs>
  <Slides>15</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Comic Sans MS</vt:lpstr>
      <vt:lpstr>Garamond</vt:lpstr>
      <vt:lpstr>Organico</vt:lpstr>
      <vt:lpstr>Presentazione standard di PowerPoint</vt:lpstr>
      <vt:lpstr>Presentazione standard di PowerPoint</vt:lpstr>
      <vt:lpstr>Presentazione standard di PowerPoint</vt:lpstr>
      <vt:lpstr>Presentazione standard di PowerPoint</vt:lpstr>
      <vt:lpstr>Presentazione standard di PowerPoint</vt:lpstr>
      <vt:lpstr>Era una donna colta, rispettosa e, soprattutto, libera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pinnacoli10@outlook.it</dc:creator>
  <cp:lastModifiedBy>Lenovo</cp:lastModifiedBy>
  <cp:revision>79</cp:revision>
  <dcterms:created xsi:type="dcterms:W3CDTF">2021-04-10T11:55:19Z</dcterms:created>
  <dcterms:modified xsi:type="dcterms:W3CDTF">2021-04-13T14:02:28Z</dcterms:modified>
</cp:coreProperties>
</file>